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71" r:id="rId14"/>
    <p:sldId id="269" r:id="rId15"/>
    <p:sldId id="270" r:id="rId16"/>
    <p:sldId id="266"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45CFF7-7BA8-47F4-A308-EA97FBDC06F0}" type="doc">
      <dgm:prSet loTypeId="urn:microsoft.com/office/officeart/2005/8/layout/process2" loCatId="process" qsTypeId="urn:microsoft.com/office/officeart/2005/8/quickstyle/simple1" qsCatId="simple" csTypeId="urn:microsoft.com/office/officeart/2005/8/colors/accent1_2" csCatId="accent1" phldr="1"/>
      <dgm:spPr/>
    </dgm:pt>
    <dgm:pt modelId="{5C135990-D118-4C2E-9476-043872C1A879}">
      <dgm:prSet phldrT="[Текст]" custT="1"/>
      <dgm:spPr/>
      <dgm:t>
        <a:bodyPr/>
        <a:lstStyle/>
        <a:p>
          <a:r>
            <a:rPr lang="kk-KZ" sz="3200" dirty="0" smtClean="0"/>
            <a:t>Қалтарыстары экономика </a:t>
          </a:r>
          <a:endParaRPr lang="ru-RU" sz="3200" dirty="0"/>
        </a:p>
      </dgm:t>
    </dgm:pt>
    <dgm:pt modelId="{40058222-E1C9-446D-BC0F-8EF8699D6425}" type="parTrans" cxnId="{3D9D5AD3-A1CA-42F9-A272-814013880C97}">
      <dgm:prSet/>
      <dgm:spPr/>
      <dgm:t>
        <a:bodyPr/>
        <a:lstStyle/>
        <a:p>
          <a:endParaRPr lang="ru-RU"/>
        </a:p>
      </dgm:t>
    </dgm:pt>
    <dgm:pt modelId="{051722C7-6D24-452F-9D65-6B1F361B9A77}" type="sibTrans" cxnId="{3D9D5AD3-A1CA-42F9-A272-814013880C97}">
      <dgm:prSet/>
      <dgm:spPr/>
      <dgm:t>
        <a:bodyPr/>
        <a:lstStyle/>
        <a:p>
          <a:endParaRPr lang="ru-RU"/>
        </a:p>
      </dgm:t>
    </dgm:pt>
    <dgm:pt modelId="{19E06815-0D5F-401D-B02C-B684DDC820A4}">
      <dgm:prSet custT="1"/>
      <dgm:spPr/>
      <dgm:t>
        <a:bodyPr/>
        <a:lstStyle/>
        <a:p>
          <a:r>
            <a:rPr lang="kk-KZ" sz="3200" b="1" dirty="0" smtClean="0">
              <a:solidFill>
                <a:schemeClr val="bg1"/>
              </a:solidFill>
            </a:rPr>
            <a:t>отбасы экономикасы</a:t>
          </a:r>
          <a:endParaRPr lang="ru-RU" sz="3200" dirty="0">
            <a:solidFill>
              <a:schemeClr val="bg1"/>
            </a:solidFill>
          </a:endParaRPr>
        </a:p>
      </dgm:t>
    </dgm:pt>
    <dgm:pt modelId="{9C378BAE-C5BD-413D-AA49-15764454EB27}" type="parTrans" cxnId="{60BCD675-1822-4F31-BD83-282CC2052A70}">
      <dgm:prSet/>
      <dgm:spPr/>
      <dgm:t>
        <a:bodyPr/>
        <a:lstStyle/>
        <a:p>
          <a:endParaRPr lang="ru-RU"/>
        </a:p>
      </dgm:t>
    </dgm:pt>
    <dgm:pt modelId="{3137693A-3202-43A4-A2DF-60177B5A4D13}" type="sibTrans" cxnId="{60BCD675-1822-4F31-BD83-282CC2052A70}">
      <dgm:prSet/>
      <dgm:spPr/>
      <dgm:t>
        <a:bodyPr/>
        <a:lstStyle/>
        <a:p>
          <a:endParaRPr lang="ru-RU"/>
        </a:p>
      </dgm:t>
    </dgm:pt>
    <dgm:pt modelId="{8FF8CFC0-BAD3-4ADA-AC6C-562826116D70}">
      <dgm:prSet phldrT="[Текст]" custT="1"/>
      <dgm:spPr/>
      <dgm:t>
        <a:bodyPr/>
        <a:lstStyle/>
        <a:p>
          <a:r>
            <a:rPr lang="kk-KZ" sz="3200" dirty="0" smtClean="0"/>
            <a:t>Нарықтық экономика </a:t>
          </a:r>
          <a:endParaRPr lang="ru-RU" sz="3200" dirty="0"/>
        </a:p>
      </dgm:t>
    </dgm:pt>
    <dgm:pt modelId="{0F2E6378-E929-4879-9F27-31C3720F7AC3}" type="parTrans" cxnId="{7995A363-20D0-4454-A109-54522E75B503}">
      <dgm:prSet/>
      <dgm:spPr/>
      <dgm:t>
        <a:bodyPr/>
        <a:lstStyle/>
        <a:p>
          <a:endParaRPr lang="ru-RU"/>
        </a:p>
      </dgm:t>
    </dgm:pt>
    <dgm:pt modelId="{5299C733-1A5A-4530-938A-FDD3248C2E44}" type="sibTrans" cxnId="{7995A363-20D0-4454-A109-54522E75B503}">
      <dgm:prSet/>
      <dgm:spPr/>
      <dgm:t>
        <a:bodyPr/>
        <a:lstStyle/>
        <a:p>
          <a:endParaRPr lang="ru-RU"/>
        </a:p>
      </dgm:t>
    </dgm:pt>
    <dgm:pt modelId="{23310E83-EC14-4786-9CE2-EA0C561B1496}" type="pres">
      <dgm:prSet presAssocID="{9D45CFF7-7BA8-47F4-A308-EA97FBDC06F0}" presName="linearFlow" presStyleCnt="0">
        <dgm:presLayoutVars>
          <dgm:resizeHandles val="exact"/>
        </dgm:presLayoutVars>
      </dgm:prSet>
      <dgm:spPr/>
    </dgm:pt>
    <dgm:pt modelId="{8B325939-5465-406F-BD57-11D2C1175622}" type="pres">
      <dgm:prSet presAssocID="{19E06815-0D5F-401D-B02C-B684DDC820A4}" presName="node" presStyleLbl="node1" presStyleIdx="0" presStyleCnt="3" custScaleX="119438">
        <dgm:presLayoutVars>
          <dgm:bulletEnabled val="1"/>
        </dgm:presLayoutVars>
      </dgm:prSet>
      <dgm:spPr/>
    </dgm:pt>
    <dgm:pt modelId="{5390E07A-2866-480D-B4F1-D8BC143632FE}" type="pres">
      <dgm:prSet presAssocID="{3137693A-3202-43A4-A2DF-60177B5A4D13}" presName="sibTrans" presStyleLbl="sibTrans2D1" presStyleIdx="0" presStyleCnt="2"/>
      <dgm:spPr/>
    </dgm:pt>
    <dgm:pt modelId="{3713DF4F-C3C8-48B9-B829-BA3A7DF74EA3}" type="pres">
      <dgm:prSet presAssocID="{3137693A-3202-43A4-A2DF-60177B5A4D13}" presName="connectorText" presStyleLbl="sibTrans2D1" presStyleIdx="0" presStyleCnt="2"/>
      <dgm:spPr/>
    </dgm:pt>
    <dgm:pt modelId="{A354902E-9EAB-44B1-995E-6AD65C7E7F8F}" type="pres">
      <dgm:prSet presAssocID="{8FF8CFC0-BAD3-4ADA-AC6C-562826116D70}" presName="node" presStyleLbl="node1" presStyleIdx="1" presStyleCnt="3">
        <dgm:presLayoutVars>
          <dgm:bulletEnabled val="1"/>
        </dgm:presLayoutVars>
      </dgm:prSet>
      <dgm:spPr/>
      <dgm:t>
        <a:bodyPr/>
        <a:lstStyle/>
        <a:p>
          <a:endParaRPr lang="ru-RU"/>
        </a:p>
      </dgm:t>
    </dgm:pt>
    <dgm:pt modelId="{BB887081-D985-42EC-850D-657625AAD3D4}" type="pres">
      <dgm:prSet presAssocID="{5299C733-1A5A-4530-938A-FDD3248C2E44}" presName="sibTrans" presStyleLbl="sibTrans2D1" presStyleIdx="1" presStyleCnt="2"/>
      <dgm:spPr/>
    </dgm:pt>
    <dgm:pt modelId="{FFE6F629-7309-4009-9AB9-E76E05691BBD}" type="pres">
      <dgm:prSet presAssocID="{5299C733-1A5A-4530-938A-FDD3248C2E44}" presName="connectorText" presStyleLbl="sibTrans2D1" presStyleIdx="1" presStyleCnt="2"/>
      <dgm:spPr/>
    </dgm:pt>
    <dgm:pt modelId="{B5E12016-0511-49A9-871B-E8CA4BEBBD83}" type="pres">
      <dgm:prSet presAssocID="{5C135990-D118-4C2E-9476-043872C1A879}" presName="node" presStyleLbl="node1" presStyleIdx="2" presStyleCnt="3">
        <dgm:presLayoutVars>
          <dgm:bulletEnabled val="1"/>
        </dgm:presLayoutVars>
      </dgm:prSet>
      <dgm:spPr/>
    </dgm:pt>
  </dgm:ptLst>
  <dgm:cxnLst>
    <dgm:cxn modelId="{4464D660-90B4-44EE-9C6B-E21B7EE372A0}" type="presOf" srcId="{5C135990-D118-4C2E-9476-043872C1A879}" destId="{B5E12016-0511-49A9-871B-E8CA4BEBBD83}" srcOrd="0" destOrd="0" presId="urn:microsoft.com/office/officeart/2005/8/layout/process2"/>
    <dgm:cxn modelId="{59BD0FF8-30E6-4F52-B481-64394322448E}" type="presOf" srcId="{5299C733-1A5A-4530-938A-FDD3248C2E44}" destId="{FFE6F629-7309-4009-9AB9-E76E05691BBD}" srcOrd="1" destOrd="0" presId="urn:microsoft.com/office/officeart/2005/8/layout/process2"/>
    <dgm:cxn modelId="{0A1D3984-AC98-4181-A949-2DA8BBBE0DA7}" type="presOf" srcId="{19E06815-0D5F-401D-B02C-B684DDC820A4}" destId="{8B325939-5465-406F-BD57-11D2C1175622}" srcOrd="0" destOrd="0" presId="urn:microsoft.com/office/officeart/2005/8/layout/process2"/>
    <dgm:cxn modelId="{60BCD675-1822-4F31-BD83-282CC2052A70}" srcId="{9D45CFF7-7BA8-47F4-A308-EA97FBDC06F0}" destId="{19E06815-0D5F-401D-B02C-B684DDC820A4}" srcOrd="0" destOrd="0" parTransId="{9C378BAE-C5BD-413D-AA49-15764454EB27}" sibTransId="{3137693A-3202-43A4-A2DF-60177B5A4D13}"/>
    <dgm:cxn modelId="{7833C543-0C78-45AB-A6CE-192359D3CB37}" type="presOf" srcId="{8FF8CFC0-BAD3-4ADA-AC6C-562826116D70}" destId="{A354902E-9EAB-44B1-995E-6AD65C7E7F8F}" srcOrd="0" destOrd="0" presId="urn:microsoft.com/office/officeart/2005/8/layout/process2"/>
    <dgm:cxn modelId="{FC219FA2-4653-4631-AA8E-1A9E74AA7739}" type="presOf" srcId="{3137693A-3202-43A4-A2DF-60177B5A4D13}" destId="{3713DF4F-C3C8-48B9-B829-BA3A7DF74EA3}" srcOrd="1" destOrd="0" presId="urn:microsoft.com/office/officeart/2005/8/layout/process2"/>
    <dgm:cxn modelId="{26F7F730-5B45-492C-A124-D5C0B29C0C18}" type="presOf" srcId="{3137693A-3202-43A4-A2DF-60177B5A4D13}" destId="{5390E07A-2866-480D-B4F1-D8BC143632FE}" srcOrd="0" destOrd="0" presId="urn:microsoft.com/office/officeart/2005/8/layout/process2"/>
    <dgm:cxn modelId="{D637E185-38D1-4B70-98A1-6BE008D737C6}" type="presOf" srcId="{5299C733-1A5A-4530-938A-FDD3248C2E44}" destId="{BB887081-D985-42EC-850D-657625AAD3D4}" srcOrd="0" destOrd="0" presId="urn:microsoft.com/office/officeart/2005/8/layout/process2"/>
    <dgm:cxn modelId="{400E7AAA-491E-4759-A60E-50D0993202C1}" type="presOf" srcId="{9D45CFF7-7BA8-47F4-A308-EA97FBDC06F0}" destId="{23310E83-EC14-4786-9CE2-EA0C561B1496}" srcOrd="0" destOrd="0" presId="urn:microsoft.com/office/officeart/2005/8/layout/process2"/>
    <dgm:cxn modelId="{7995A363-20D0-4454-A109-54522E75B503}" srcId="{9D45CFF7-7BA8-47F4-A308-EA97FBDC06F0}" destId="{8FF8CFC0-BAD3-4ADA-AC6C-562826116D70}" srcOrd="1" destOrd="0" parTransId="{0F2E6378-E929-4879-9F27-31C3720F7AC3}" sibTransId="{5299C733-1A5A-4530-938A-FDD3248C2E44}"/>
    <dgm:cxn modelId="{3D9D5AD3-A1CA-42F9-A272-814013880C97}" srcId="{9D45CFF7-7BA8-47F4-A308-EA97FBDC06F0}" destId="{5C135990-D118-4C2E-9476-043872C1A879}" srcOrd="2" destOrd="0" parTransId="{40058222-E1C9-446D-BC0F-8EF8699D6425}" sibTransId="{051722C7-6D24-452F-9D65-6B1F361B9A77}"/>
    <dgm:cxn modelId="{149234AB-2F9C-4374-A7A3-F5937A2902FA}" type="presParOf" srcId="{23310E83-EC14-4786-9CE2-EA0C561B1496}" destId="{8B325939-5465-406F-BD57-11D2C1175622}" srcOrd="0" destOrd="0" presId="urn:microsoft.com/office/officeart/2005/8/layout/process2"/>
    <dgm:cxn modelId="{092CE3CA-F69E-4C9F-A733-F93523D833F5}" type="presParOf" srcId="{23310E83-EC14-4786-9CE2-EA0C561B1496}" destId="{5390E07A-2866-480D-B4F1-D8BC143632FE}" srcOrd="1" destOrd="0" presId="urn:microsoft.com/office/officeart/2005/8/layout/process2"/>
    <dgm:cxn modelId="{3CF7CE3F-8CC0-4F89-9091-D7E73823A306}" type="presParOf" srcId="{5390E07A-2866-480D-B4F1-D8BC143632FE}" destId="{3713DF4F-C3C8-48B9-B829-BA3A7DF74EA3}" srcOrd="0" destOrd="0" presId="urn:microsoft.com/office/officeart/2005/8/layout/process2"/>
    <dgm:cxn modelId="{DDDF2BAA-5A03-4314-B1B9-5CF21D91731D}" type="presParOf" srcId="{23310E83-EC14-4786-9CE2-EA0C561B1496}" destId="{A354902E-9EAB-44B1-995E-6AD65C7E7F8F}" srcOrd="2" destOrd="0" presId="urn:microsoft.com/office/officeart/2005/8/layout/process2"/>
    <dgm:cxn modelId="{6CE5F4C1-ED38-4ECF-B58C-37E9055F6FC8}" type="presParOf" srcId="{23310E83-EC14-4786-9CE2-EA0C561B1496}" destId="{BB887081-D985-42EC-850D-657625AAD3D4}" srcOrd="3" destOrd="0" presId="urn:microsoft.com/office/officeart/2005/8/layout/process2"/>
    <dgm:cxn modelId="{84582D63-F60F-4F88-81E0-3B6CEE605703}" type="presParOf" srcId="{BB887081-D985-42EC-850D-657625AAD3D4}" destId="{FFE6F629-7309-4009-9AB9-E76E05691BBD}" srcOrd="0" destOrd="0" presId="urn:microsoft.com/office/officeart/2005/8/layout/process2"/>
    <dgm:cxn modelId="{12008064-7EE6-4F9E-8342-83C4FDABC0EE}" type="presParOf" srcId="{23310E83-EC14-4786-9CE2-EA0C561B1496}" destId="{B5E12016-0511-49A9-871B-E8CA4BEBBD83}" srcOrd="4"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325939-5465-406F-BD57-11D2C1175622}">
      <dsp:nvSpPr>
        <dsp:cNvPr id="0" name=""/>
        <dsp:cNvSpPr/>
      </dsp:nvSpPr>
      <dsp:spPr>
        <a:xfrm>
          <a:off x="623389" y="1984"/>
          <a:ext cx="4849220" cy="101500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kk-KZ" sz="3200" b="1" kern="1200" dirty="0" smtClean="0">
              <a:solidFill>
                <a:schemeClr val="bg1"/>
              </a:solidFill>
            </a:rPr>
            <a:t>отбасы экономикасы</a:t>
          </a:r>
          <a:endParaRPr lang="ru-RU" sz="3200" kern="1200" dirty="0">
            <a:solidFill>
              <a:schemeClr val="bg1"/>
            </a:solidFill>
          </a:endParaRPr>
        </a:p>
      </dsp:txBody>
      <dsp:txXfrm>
        <a:off x="623389" y="1984"/>
        <a:ext cx="4849220" cy="1015007"/>
      </dsp:txXfrm>
    </dsp:sp>
    <dsp:sp modelId="{5390E07A-2866-480D-B4F1-D8BC143632FE}">
      <dsp:nvSpPr>
        <dsp:cNvPr id="0" name=""/>
        <dsp:cNvSpPr/>
      </dsp:nvSpPr>
      <dsp:spPr>
        <a:xfrm rot="5400000">
          <a:off x="2857686" y="1042367"/>
          <a:ext cx="380627" cy="4567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rot="5400000">
        <a:off x="2857686" y="1042367"/>
        <a:ext cx="380627" cy="456753"/>
      </dsp:txXfrm>
    </dsp:sp>
    <dsp:sp modelId="{A354902E-9EAB-44B1-995E-6AD65C7E7F8F}">
      <dsp:nvSpPr>
        <dsp:cNvPr id="0" name=""/>
        <dsp:cNvSpPr/>
      </dsp:nvSpPr>
      <dsp:spPr>
        <a:xfrm>
          <a:off x="1017984" y="1524496"/>
          <a:ext cx="4060031" cy="101500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kk-KZ" sz="3200" kern="1200" dirty="0" smtClean="0"/>
            <a:t>Нарықтық экономика </a:t>
          </a:r>
          <a:endParaRPr lang="ru-RU" sz="3200" kern="1200" dirty="0"/>
        </a:p>
      </dsp:txBody>
      <dsp:txXfrm>
        <a:off x="1017984" y="1524496"/>
        <a:ext cx="4060031" cy="1015007"/>
      </dsp:txXfrm>
    </dsp:sp>
    <dsp:sp modelId="{BB887081-D985-42EC-850D-657625AAD3D4}">
      <dsp:nvSpPr>
        <dsp:cNvPr id="0" name=""/>
        <dsp:cNvSpPr/>
      </dsp:nvSpPr>
      <dsp:spPr>
        <a:xfrm rot="5400000">
          <a:off x="2857686" y="2564879"/>
          <a:ext cx="380627" cy="4567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rot="5400000">
        <a:off x="2857686" y="2564879"/>
        <a:ext cx="380627" cy="456753"/>
      </dsp:txXfrm>
    </dsp:sp>
    <dsp:sp modelId="{B5E12016-0511-49A9-871B-E8CA4BEBBD83}">
      <dsp:nvSpPr>
        <dsp:cNvPr id="0" name=""/>
        <dsp:cNvSpPr/>
      </dsp:nvSpPr>
      <dsp:spPr>
        <a:xfrm>
          <a:off x="1017984" y="3047007"/>
          <a:ext cx="4060031" cy="101500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kk-KZ" sz="3200" kern="1200" dirty="0" smtClean="0"/>
            <a:t>Қалтарыстары экономика </a:t>
          </a:r>
          <a:endParaRPr lang="ru-RU" sz="3200" kern="1200" dirty="0"/>
        </a:p>
      </dsp:txBody>
      <dsp:txXfrm>
        <a:off x="1017984" y="3047007"/>
        <a:ext cx="4060031" cy="1015007"/>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25.03.2014</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412777"/>
            <a:ext cx="7772400" cy="2187674"/>
          </a:xfrm>
          <a:solidFill>
            <a:schemeClr val="accent4">
              <a:lumMod val="60000"/>
              <a:lumOff val="40000"/>
            </a:schemeClr>
          </a:solidFill>
          <a:ln>
            <a:solidFill>
              <a:schemeClr val="accent2">
                <a:lumMod val="60000"/>
                <a:lumOff val="40000"/>
              </a:schemeClr>
            </a:solidFill>
          </a:ln>
          <a:effectLst>
            <a:softEdge rad="635000"/>
          </a:effectLst>
        </p:spPr>
        <p:txBody>
          <a:bodyPr>
            <a:normAutofit/>
          </a:bodyPr>
          <a:lstStyle/>
          <a:p>
            <a:r>
              <a:rPr lang="kk-KZ" b="1" dirty="0" smtClean="0"/>
              <a:t>Экономика. Экономиканы білу – пайда.</a:t>
            </a:r>
            <a:r>
              <a:rPr lang="ru-RU" dirty="0" smtClean="0"/>
              <a:t/>
            </a:r>
            <a:br>
              <a:rPr lang="ru-RU" dirty="0" smtClean="0"/>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340768"/>
            <a:ext cx="8229600" cy="4785395"/>
          </a:xfrm>
        </p:spPr>
        <p:txBody>
          <a:bodyPr>
            <a:normAutofit/>
          </a:bodyPr>
          <a:lstStyle/>
          <a:p>
            <a:pPr algn="just">
              <a:buNone/>
            </a:pPr>
            <a:r>
              <a:rPr lang="kk-KZ" dirty="0" smtClean="0"/>
              <a:t>   Айталық, үйдегі ересек адамдардың, әсіресе, ата – ананың ақшаға, дүние – мүлікке көзқарасы мен қатынасының ыңғайына қарай, баланың да көзқарасы, мінез – құлқы, әдеттері, тәртібі қалыптасатыны бекер емес. Ата – ана отбасында күніне, аптасына, айына қанша қаржы жұмсалатынын, үйге қанша кіріс кіретінін, не сатып алу керектігі жөнінде балаы қатыстыра ақылдасып, тіршілікке баулып өсіргеі жөн. </a:t>
            </a:r>
            <a:endParaRPr lang="ru-RU" dirty="0" smtClean="0"/>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371600" y="3645024"/>
            <a:ext cx="7772400" cy="4572000"/>
          </a:xfrm>
        </p:spPr>
        <p:txBody>
          <a:bodyPr/>
          <a:lstStyle/>
          <a:p>
            <a:pPr>
              <a:buNone/>
            </a:pPr>
            <a:r>
              <a:rPr lang="ru-RU" dirty="0" smtClean="0"/>
              <a:t>.</a:t>
            </a:r>
            <a:endParaRPr lang="ru-RU" dirty="0"/>
          </a:p>
        </p:txBody>
      </p:sp>
      <p:sp>
        <p:nvSpPr>
          <p:cNvPr id="4" name="Прямоугольная выноска 3"/>
          <p:cNvSpPr/>
          <p:nvPr/>
        </p:nvSpPr>
        <p:spPr>
          <a:xfrm>
            <a:off x="2699792" y="188640"/>
            <a:ext cx="3240360" cy="612648"/>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dirty="0" smtClean="0"/>
              <a:t>Нарық</a:t>
            </a:r>
            <a:r>
              <a:rPr lang="kk-KZ" dirty="0" smtClean="0"/>
              <a:t> </a:t>
            </a:r>
            <a:endParaRPr lang="ru-RU" dirty="0"/>
          </a:p>
        </p:txBody>
      </p:sp>
      <p:sp>
        <p:nvSpPr>
          <p:cNvPr id="5" name="Прямоугольная выноска 4"/>
          <p:cNvSpPr/>
          <p:nvPr/>
        </p:nvSpPr>
        <p:spPr>
          <a:xfrm>
            <a:off x="0" y="1052736"/>
            <a:ext cx="8748464" cy="273630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3600" dirty="0" err="1" smtClean="0"/>
              <a:t>тауар</a:t>
            </a:r>
            <a:r>
              <a:rPr lang="ru-RU" sz="3600" dirty="0" smtClean="0"/>
              <a:t> </a:t>
            </a:r>
            <a:r>
              <a:rPr lang="ru-RU" sz="3600" dirty="0" err="1" smtClean="0"/>
              <a:t>өндірісі </a:t>
            </a:r>
            <a:r>
              <a:rPr lang="ru-RU" sz="3600" dirty="0" smtClean="0"/>
              <a:t>мен </a:t>
            </a:r>
            <a:r>
              <a:rPr lang="ru-RU" sz="3600" dirty="0" err="1" smtClean="0"/>
              <a:t>айналымы</a:t>
            </a:r>
            <a:r>
              <a:rPr lang="ru-RU" sz="3600" dirty="0" smtClean="0"/>
              <a:t> </a:t>
            </a:r>
            <a:r>
              <a:rPr lang="ru-RU" sz="3600" dirty="0" err="1" smtClean="0"/>
              <a:t>заңдары бойынша</a:t>
            </a:r>
            <a:r>
              <a:rPr lang="ru-RU" sz="3600" dirty="0" smtClean="0"/>
              <a:t> </a:t>
            </a:r>
            <a:r>
              <a:rPr lang="ru-RU" sz="3600" dirty="0" err="1" smtClean="0"/>
              <a:t>ұйымдастырылатын айырбасты</a:t>
            </a:r>
            <a:r>
              <a:rPr lang="ru-RU" sz="3600" dirty="0" smtClean="0"/>
              <a:t> </a:t>
            </a:r>
            <a:r>
              <a:rPr lang="ru-RU" sz="3600" dirty="0" err="1" smtClean="0"/>
              <a:t>сипаттайтын</a:t>
            </a:r>
            <a:r>
              <a:rPr lang="ru-RU" sz="3600" dirty="0" smtClean="0"/>
              <a:t> </a:t>
            </a:r>
            <a:r>
              <a:rPr lang="ru-RU" sz="3600" dirty="0" err="1" smtClean="0"/>
              <a:t>тауар</a:t>
            </a:r>
            <a:r>
              <a:rPr lang="ru-RU" sz="3600" dirty="0" smtClean="0"/>
              <a:t> </a:t>
            </a:r>
            <a:r>
              <a:rPr lang="ru-RU" sz="3600" dirty="0" err="1" smtClean="0"/>
              <a:t>қатынастарының жиынтығын білдіреді</a:t>
            </a:r>
            <a:r>
              <a:rPr lang="ru-RU" sz="3600" dirty="0" smtClean="0"/>
              <a:t>. </a:t>
            </a:r>
            <a:endParaRPr lang="ru-RU" sz="3600" dirty="0" smtClean="0"/>
          </a:p>
        </p:txBody>
      </p:sp>
      <p:sp>
        <p:nvSpPr>
          <p:cNvPr id="10" name="Прямоугольная выноска 9"/>
          <p:cNvSpPr/>
          <p:nvPr/>
        </p:nvSpPr>
        <p:spPr>
          <a:xfrm>
            <a:off x="107504" y="4193704"/>
            <a:ext cx="8064896" cy="2664296"/>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3600" dirty="0" err="1" smtClean="0"/>
              <a:t>нақты </a:t>
            </a:r>
            <a:r>
              <a:rPr lang="ru-RU" sz="3600" dirty="0" err="1" smtClean="0"/>
              <a:t>тауар</a:t>
            </a:r>
            <a:r>
              <a:rPr lang="ru-RU" sz="3600" dirty="0" smtClean="0"/>
              <a:t> </a:t>
            </a:r>
            <a:r>
              <a:rPr lang="ru-RU" sz="3600" dirty="0" err="1" smtClean="0"/>
              <a:t>сатушылар</a:t>
            </a:r>
            <a:r>
              <a:rPr lang="ru-RU" sz="3600" dirty="0" smtClean="0"/>
              <a:t> мен оны </a:t>
            </a:r>
            <a:r>
              <a:rPr lang="ru-RU" sz="3600" dirty="0" err="1" smtClean="0"/>
              <a:t>сатып</a:t>
            </a:r>
            <a:r>
              <a:rPr lang="ru-RU" sz="3600" dirty="0" smtClean="0"/>
              <a:t> </a:t>
            </a:r>
            <a:r>
              <a:rPr lang="ru-RU" sz="3600" dirty="0" err="1" smtClean="0"/>
              <a:t>алушылардың басын</a:t>
            </a:r>
            <a:r>
              <a:rPr lang="ru-RU" sz="3600" dirty="0" smtClean="0"/>
              <a:t> </a:t>
            </a:r>
            <a:r>
              <a:rPr lang="ru-RU" sz="3600" dirty="0" err="1" smtClean="0"/>
              <a:t>қосатын кез</a:t>
            </a:r>
            <a:r>
              <a:rPr lang="ru-RU" sz="3600" dirty="0" smtClean="0"/>
              <a:t> </a:t>
            </a:r>
            <a:r>
              <a:rPr lang="ru-RU" sz="3600" dirty="0" err="1" smtClean="0"/>
              <a:t>келген</a:t>
            </a:r>
            <a:r>
              <a:rPr lang="ru-RU" sz="3600" dirty="0" smtClean="0"/>
              <a:t> институт </a:t>
            </a:r>
            <a:r>
              <a:rPr lang="ru-RU" sz="3600" dirty="0" err="1" smtClean="0"/>
              <a:t>немесе</a:t>
            </a:r>
            <a:r>
              <a:rPr lang="ru-RU" sz="3600" dirty="0" smtClean="0"/>
              <a:t> механизм.</a:t>
            </a:r>
            <a:endParaRPr lang="ru-RU"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188640"/>
            <a:ext cx="8229600" cy="6009531"/>
          </a:xfrm>
        </p:spPr>
        <p:txBody>
          <a:bodyPr>
            <a:normAutofit/>
          </a:bodyPr>
          <a:lstStyle/>
          <a:p>
            <a:pPr algn="just">
              <a:buNone/>
            </a:pPr>
            <a:r>
              <a:rPr lang="ru-RU" dirty="0" smtClean="0"/>
              <a:t>    </a:t>
            </a:r>
            <a:r>
              <a:rPr lang="ru-RU" dirty="0" err="1" smtClean="0"/>
              <a:t>Сондықтан </a:t>
            </a:r>
            <a:r>
              <a:rPr lang="ru-RU" dirty="0" smtClean="0"/>
              <a:t>да </a:t>
            </a:r>
            <a:r>
              <a:rPr lang="ru-RU" dirty="0" err="1" smtClean="0"/>
              <a:t>нарық жүйесі күрделі</a:t>
            </a:r>
            <a:r>
              <a:rPr lang="ru-RU" dirty="0" smtClean="0"/>
              <a:t>, </a:t>
            </a:r>
            <a:r>
              <a:rPr lang="ru-RU" dirty="0" err="1" smtClean="0"/>
              <a:t>әрі алуан</a:t>
            </a:r>
            <a:r>
              <a:rPr lang="ru-RU" dirty="0" smtClean="0"/>
              <a:t> </a:t>
            </a:r>
            <a:r>
              <a:rPr lang="ru-RU" dirty="0" err="1" smtClean="0"/>
              <a:t>түрлі болып</a:t>
            </a:r>
            <a:r>
              <a:rPr lang="ru-RU" dirty="0" smtClean="0"/>
              <a:t> </a:t>
            </a:r>
            <a:r>
              <a:rPr lang="ru-RU" dirty="0" err="1" smtClean="0"/>
              <a:t>келеді</a:t>
            </a:r>
            <a:r>
              <a:rPr lang="ru-RU" dirty="0" smtClean="0"/>
              <a:t>. </a:t>
            </a: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p:txBody>
      </p:sp>
      <p:sp>
        <p:nvSpPr>
          <p:cNvPr id="4" name="Выноска 2 3"/>
          <p:cNvSpPr/>
          <p:nvPr/>
        </p:nvSpPr>
        <p:spPr>
          <a:xfrm>
            <a:off x="251520" y="1196752"/>
            <a:ext cx="2520280" cy="1584176"/>
          </a:xfrm>
          <a:prstGeom prst="borderCallout2">
            <a:avLst>
              <a:gd name="adj1" fmla="val 111347"/>
              <a:gd name="adj2" fmla="val 177665"/>
              <a:gd name="adj3" fmla="val 46912"/>
              <a:gd name="adj4" fmla="val 98774"/>
              <a:gd name="adj5" fmla="val 14111"/>
              <a:gd name="adj6" fmla="val 1644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err="1" smtClean="0"/>
              <a:t>Заңнамада салықтың келесідей</a:t>
            </a:r>
            <a:r>
              <a:rPr lang="ru-RU" sz="2000" dirty="0" smtClean="0"/>
              <a:t> </a:t>
            </a:r>
            <a:r>
              <a:rPr lang="ru-RU" sz="2000" dirty="0" err="1" smtClean="0"/>
              <a:t>жүйелері көрсетілген:</a:t>
            </a:r>
            <a:r>
              <a:rPr lang="ru-RU" sz="2000" dirty="0" smtClean="0"/>
              <a:t> </a:t>
            </a:r>
            <a:endParaRPr lang="ru-RU" sz="2000" dirty="0"/>
          </a:p>
        </p:txBody>
      </p:sp>
      <p:sp>
        <p:nvSpPr>
          <p:cNvPr id="5" name="Прямоугольник 4"/>
          <p:cNvSpPr/>
          <p:nvPr/>
        </p:nvSpPr>
        <p:spPr>
          <a:xfrm>
            <a:off x="4427984" y="69269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i="1" dirty="0" err="1" smtClean="0">
                <a:solidFill>
                  <a:schemeClr val="accent4">
                    <a:lumMod val="75000"/>
                  </a:schemeClr>
                </a:solidFill>
              </a:rPr>
              <a:t>ресми</a:t>
            </a:r>
            <a:endParaRPr lang="ru-RU" dirty="0"/>
          </a:p>
        </p:txBody>
      </p:sp>
      <p:sp>
        <p:nvSpPr>
          <p:cNvPr id="6" name="Прямоугольник 5"/>
          <p:cNvSpPr/>
          <p:nvPr/>
        </p:nvSpPr>
        <p:spPr>
          <a:xfrm>
            <a:off x="4067944" y="1988840"/>
            <a:ext cx="4248472"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b="1" dirty="0" err="1" smtClean="0">
                <a:solidFill>
                  <a:schemeClr val="accent4">
                    <a:lumMod val="75000"/>
                  </a:schemeClr>
                </a:solidFill>
              </a:rPr>
              <a:t>Ресмисіз</a:t>
            </a:r>
            <a:r>
              <a:rPr lang="ru-RU" b="1" dirty="0" smtClean="0">
                <a:solidFill>
                  <a:schemeClr val="accent4">
                    <a:lumMod val="75000"/>
                  </a:schemeClr>
                </a:solidFill>
              </a:rPr>
              <a:t> </a:t>
            </a:r>
            <a:r>
              <a:rPr lang="ru-RU" b="1" dirty="0" err="1" smtClean="0">
                <a:solidFill>
                  <a:schemeClr val="accent4">
                    <a:lumMod val="75000"/>
                  </a:schemeClr>
                </a:solidFill>
              </a:rPr>
              <a:t>нарық –заңсыз және тіркелмеген</a:t>
            </a:r>
            <a:r>
              <a:rPr lang="ru-RU" b="1" dirty="0" smtClean="0">
                <a:solidFill>
                  <a:schemeClr val="accent4">
                    <a:lumMod val="75000"/>
                  </a:schemeClr>
                </a:solidFill>
              </a:rPr>
              <a:t> </a:t>
            </a:r>
            <a:r>
              <a:rPr lang="ru-RU" b="1" dirty="0" err="1" smtClean="0">
                <a:solidFill>
                  <a:schemeClr val="accent4">
                    <a:lumMod val="75000"/>
                  </a:schemeClr>
                </a:solidFill>
              </a:rPr>
              <a:t>іс-әрекеттермен айқындалатын көлеңкелі экономиканың айырылмас</a:t>
            </a:r>
            <a:r>
              <a:rPr lang="ru-RU" b="1" dirty="0" smtClean="0">
                <a:solidFill>
                  <a:schemeClr val="accent4">
                    <a:lumMod val="75000"/>
                  </a:schemeClr>
                </a:solidFill>
              </a:rPr>
              <a:t> </a:t>
            </a:r>
            <a:r>
              <a:rPr lang="ru-RU" b="1" dirty="0" err="1" smtClean="0">
                <a:solidFill>
                  <a:schemeClr val="accent4">
                    <a:lumMod val="75000"/>
                  </a:schemeClr>
                </a:solidFill>
              </a:rPr>
              <a:t>бөлшегі</a:t>
            </a:r>
            <a:endParaRPr lang="ru-RU" dirty="0"/>
          </a:p>
        </p:txBody>
      </p:sp>
      <p:sp>
        <p:nvSpPr>
          <p:cNvPr id="7" name="Выноска 2 6"/>
          <p:cNvSpPr/>
          <p:nvPr/>
        </p:nvSpPr>
        <p:spPr>
          <a:xfrm>
            <a:off x="107504" y="4077072"/>
            <a:ext cx="2448272" cy="1548752"/>
          </a:xfrm>
          <a:prstGeom prst="borderCallout2">
            <a:avLst>
              <a:gd name="adj1" fmla="val 128884"/>
              <a:gd name="adj2" fmla="val 172306"/>
              <a:gd name="adj3" fmla="val 49406"/>
              <a:gd name="adj4" fmla="val 98612"/>
              <a:gd name="adj5" fmla="val 34724"/>
              <a:gd name="adj6" fmla="val 1878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Нарықтың екі</a:t>
            </a:r>
            <a:r>
              <a:rPr lang="ru-RU" dirty="0" smtClean="0"/>
              <a:t> </a:t>
            </a:r>
            <a:r>
              <a:rPr lang="ru-RU" dirty="0" err="1" smtClean="0"/>
              <a:t>типін</a:t>
            </a:r>
            <a:r>
              <a:rPr lang="ru-RU" dirty="0" smtClean="0"/>
              <a:t> </a:t>
            </a:r>
            <a:r>
              <a:rPr lang="ru-RU" dirty="0" err="1" smtClean="0"/>
              <a:t>ажыратады</a:t>
            </a:r>
            <a:endParaRPr lang="ru-RU" dirty="0"/>
          </a:p>
        </p:txBody>
      </p:sp>
      <p:sp>
        <p:nvSpPr>
          <p:cNvPr id="8" name="Прямоугольник 7"/>
          <p:cNvSpPr/>
          <p:nvPr/>
        </p:nvSpPr>
        <p:spPr>
          <a:xfrm>
            <a:off x="4427984" y="5157192"/>
            <a:ext cx="2664296" cy="1274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жетілмеген</a:t>
            </a:r>
            <a:r>
              <a:rPr lang="ru-RU" dirty="0" smtClean="0"/>
              <a:t> </a:t>
            </a:r>
            <a:r>
              <a:rPr lang="ru-RU" dirty="0" err="1" smtClean="0"/>
              <a:t>бәсекелестік</a:t>
            </a:r>
            <a:endParaRPr lang="ru-RU" dirty="0"/>
          </a:p>
        </p:txBody>
      </p:sp>
      <p:sp>
        <p:nvSpPr>
          <p:cNvPr id="9" name="Прямоугольник 8"/>
          <p:cNvSpPr/>
          <p:nvPr/>
        </p:nvSpPr>
        <p:spPr>
          <a:xfrm>
            <a:off x="4644008" y="3789040"/>
            <a:ext cx="2282552"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жетілген</a:t>
            </a:r>
            <a:r>
              <a:rPr lang="ru-RU" dirty="0" smtClean="0"/>
              <a:t> </a:t>
            </a:r>
            <a:r>
              <a:rPr lang="ru-RU" dirty="0" err="1" smtClean="0"/>
              <a:t>бәсекелестік</a:t>
            </a:r>
            <a:r>
              <a:rPr lang="ru-RU" dirty="0" smtClean="0"/>
              <a:t> </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332656"/>
            <a:ext cx="8784976" cy="6525344"/>
          </a:xfrm>
        </p:spPr>
        <p:txBody>
          <a:bodyPr>
            <a:normAutofit fontScale="62500" lnSpcReduction="20000"/>
          </a:bodyPr>
          <a:lstStyle/>
          <a:p>
            <a:pPr algn="just">
              <a:buNone/>
            </a:pPr>
            <a:r>
              <a:rPr lang="ru-RU" dirty="0" smtClean="0"/>
              <a:t>    </a:t>
            </a:r>
          </a:p>
          <a:p>
            <a:pPr algn="just">
              <a:buNone/>
            </a:pPr>
            <a:endParaRPr lang="ru-RU" dirty="0" smtClean="0"/>
          </a:p>
          <a:p>
            <a:pPr algn="just">
              <a:buNone/>
            </a:pPr>
            <a:r>
              <a:rPr lang="ru-RU" dirty="0" smtClean="0"/>
              <a:t>    </a:t>
            </a:r>
            <a:r>
              <a:rPr lang="ru-RU" dirty="0" err="1" smtClean="0"/>
              <a:t>Әрбір нарық түрінің жеке</a:t>
            </a:r>
            <a:r>
              <a:rPr lang="ru-RU" dirty="0" smtClean="0"/>
              <a:t> </a:t>
            </a:r>
            <a:r>
              <a:rPr lang="ru-RU" dirty="0" err="1" smtClean="0"/>
              <a:t>арнаулы</a:t>
            </a:r>
            <a:r>
              <a:rPr lang="ru-RU" dirty="0" smtClean="0"/>
              <a:t> </a:t>
            </a:r>
            <a:r>
              <a:rPr lang="ru-RU" dirty="0" err="1" smtClean="0"/>
              <a:t>міндетіне</a:t>
            </a:r>
            <a:r>
              <a:rPr lang="ru-RU" dirty="0" smtClean="0"/>
              <a:t> </a:t>
            </a:r>
            <a:r>
              <a:rPr lang="ru-RU" dirty="0" err="1" smtClean="0"/>
              <a:t>қарамастан, олардың барлығы өзара тығыз байланыста</a:t>
            </a:r>
            <a:r>
              <a:rPr lang="ru-RU" dirty="0" smtClean="0"/>
              <a:t> </a:t>
            </a:r>
            <a:r>
              <a:rPr lang="ru-RU" dirty="0" err="1" smtClean="0"/>
              <a:t>ғана болып</a:t>
            </a:r>
            <a:r>
              <a:rPr lang="ru-RU" dirty="0" smtClean="0"/>
              <a:t> </a:t>
            </a:r>
            <a:r>
              <a:rPr lang="ru-RU" dirty="0" err="1" smtClean="0"/>
              <a:t>қоймай, сонымен</a:t>
            </a:r>
            <a:r>
              <a:rPr lang="ru-RU" dirty="0" smtClean="0"/>
              <a:t> </a:t>
            </a:r>
            <a:r>
              <a:rPr lang="ru-RU" dirty="0" err="1" smtClean="0"/>
              <a:t>қатар бірін</a:t>
            </a:r>
            <a:r>
              <a:rPr lang="ru-RU" dirty="0" smtClean="0"/>
              <a:t> </a:t>
            </a:r>
            <a:r>
              <a:rPr lang="ru-RU" dirty="0" err="1" smtClean="0"/>
              <a:t>бірі</a:t>
            </a:r>
            <a:r>
              <a:rPr lang="ru-RU" dirty="0" smtClean="0"/>
              <a:t> </a:t>
            </a:r>
            <a:r>
              <a:rPr lang="ru-RU" dirty="0" err="1" smtClean="0"/>
              <a:t>шарттастырады</a:t>
            </a:r>
            <a:r>
              <a:rPr lang="ru-RU" dirty="0" smtClean="0"/>
              <a:t>. </a:t>
            </a:r>
          </a:p>
          <a:p>
            <a:pPr algn="just">
              <a:buNone/>
            </a:pPr>
            <a:endParaRPr lang="ru-RU" dirty="0" smtClean="0"/>
          </a:p>
          <a:p>
            <a:pPr algn="just">
              <a:buNone/>
            </a:pPr>
            <a:r>
              <a:rPr lang="ru-RU" dirty="0" smtClean="0"/>
              <a:t>     </a:t>
            </a:r>
            <a:r>
              <a:rPr lang="ru-RU" dirty="0" err="1" smtClean="0"/>
              <a:t>Әрбір тауарөндіруші өзінің өндірісін дамыту</a:t>
            </a:r>
            <a:r>
              <a:rPr lang="ru-RU" dirty="0" smtClean="0"/>
              <a:t> </a:t>
            </a:r>
            <a:r>
              <a:rPr lang="ru-RU" dirty="0" err="1" smtClean="0"/>
              <a:t>мақсатында, өндірістік шикізаттың, капиталдың және жұмысщылардың осыған сәйкес нарықта сатып</a:t>
            </a:r>
            <a:r>
              <a:rPr lang="ru-RU" dirty="0" smtClean="0"/>
              <a:t> </a:t>
            </a:r>
            <a:r>
              <a:rPr lang="ru-RU" dirty="0" err="1" smtClean="0"/>
              <a:t>бере</a:t>
            </a:r>
            <a:r>
              <a:rPr lang="ru-RU" dirty="0" smtClean="0"/>
              <a:t> </a:t>
            </a:r>
            <a:r>
              <a:rPr lang="ru-RU" dirty="0" err="1" smtClean="0"/>
              <a:t>алатындай</a:t>
            </a:r>
            <a:r>
              <a:rPr lang="ru-RU" dirty="0" smtClean="0"/>
              <a:t> </a:t>
            </a:r>
            <a:r>
              <a:rPr lang="ru-RU" dirty="0" err="1" smtClean="0"/>
              <a:t>мөлшерде есептесе</a:t>
            </a:r>
            <a:r>
              <a:rPr lang="ru-RU" dirty="0" smtClean="0"/>
              <a:t> </a:t>
            </a:r>
            <a:r>
              <a:rPr lang="ru-RU" dirty="0" err="1" smtClean="0"/>
              <a:t>алады</a:t>
            </a:r>
            <a:r>
              <a:rPr lang="ru-RU" dirty="0" smtClean="0"/>
              <a:t>. </a:t>
            </a:r>
            <a:r>
              <a:rPr lang="ru-RU" dirty="0" err="1" smtClean="0"/>
              <a:t>Осылардың әрқайсысында, өз алдына</a:t>
            </a:r>
            <a:r>
              <a:rPr lang="ru-RU" dirty="0" smtClean="0"/>
              <a:t> </a:t>
            </a:r>
            <a:r>
              <a:rPr lang="ru-RU" dirty="0" err="1" smtClean="0"/>
              <a:t>көршілес нарықта </a:t>
            </a:r>
            <a:r>
              <a:rPr lang="ru-RU" dirty="0" smtClean="0"/>
              <a:t>бар </a:t>
            </a:r>
            <a:r>
              <a:rPr lang="ru-RU" dirty="0" err="1" smtClean="0"/>
              <a:t>сұраныс және ұсыныс назарға алынады</a:t>
            </a:r>
            <a:r>
              <a:rPr lang="ru-RU" dirty="0" smtClean="0"/>
              <a:t>. </a:t>
            </a:r>
            <a:r>
              <a:rPr lang="ru-RU" dirty="0" err="1" smtClean="0"/>
              <a:t>Қоғамдағы экономикалық өмір екі</a:t>
            </a:r>
            <a:r>
              <a:rPr lang="ru-RU" dirty="0" smtClean="0"/>
              <a:t> </a:t>
            </a:r>
            <a:r>
              <a:rPr lang="ru-RU" dirty="0" err="1" smtClean="0"/>
              <a:t>сатыда</a:t>
            </a:r>
            <a:r>
              <a:rPr lang="ru-RU" dirty="0" smtClean="0"/>
              <a:t> </a:t>
            </a:r>
            <a:r>
              <a:rPr lang="ru-RU" dirty="0" err="1" smtClean="0"/>
              <a:t>дамиды</a:t>
            </a:r>
            <a:r>
              <a:rPr lang="ru-RU" dirty="0" smtClean="0"/>
              <a:t>: </a:t>
            </a:r>
          </a:p>
          <a:p>
            <a:pPr algn="just">
              <a:buNone/>
            </a:pPr>
            <a:endParaRPr lang="ru-RU" dirty="0" smtClean="0"/>
          </a:p>
          <a:p>
            <a:pPr algn="just">
              <a:buNone/>
            </a:pPr>
            <a:r>
              <a:rPr lang="ru-RU" dirty="0" smtClean="0"/>
              <a:t>        </a:t>
            </a:r>
            <a:r>
              <a:rPr lang="ru-RU" dirty="0" err="1" smtClean="0"/>
              <a:t>Айырбастау</a:t>
            </a:r>
            <a:r>
              <a:rPr lang="ru-RU" dirty="0" smtClean="0"/>
              <a:t> </a:t>
            </a:r>
            <a:r>
              <a:rPr lang="ru-RU" dirty="0" err="1" smtClean="0"/>
              <a:t>кезеңінде басқарушы субьектілерді</a:t>
            </a:r>
            <a:r>
              <a:rPr lang="ru-RU" dirty="0" smtClean="0"/>
              <a:t> </a:t>
            </a:r>
            <a:r>
              <a:rPr lang="ru-RU" dirty="0" err="1" smtClean="0"/>
              <a:t>анықтайтын микроэкономикалық;</a:t>
            </a:r>
            <a:r>
              <a:rPr lang="ru-RU" dirty="0" smtClean="0"/>
              <a:t>  </a:t>
            </a:r>
          </a:p>
          <a:p>
            <a:pPr algn="just">
              <a:buNone/>
            </a:pPr>
            <a:endParaRPr lang="ru-RU" dirty="0" smtClean="0"/>
          </a:p>
          <a:p>
            <a:pPr algn="just">
              <a:buNone/>
            </a:pPr>
            <a:r>
              <a:rPr lang="ru-RU" dirty="0" smtClean="0"/>
              <a:t>         2) </a:t>
            </a:r>
            <a:r>
              <a:rPr lang="ru-RU" dirty="0" err="1" smtClean="0"/>
              <a:t>Өндірістің жұмысын</a:t>
            </a:r>
            <a:r>
              <a:rPr lang="ru-RU" dirty="0" smtClean="0"/>
              <a:t>, </a:t>
            </a:r>
            <a:r>
              <a:rPr lang="ru-RU" dirty="0" err="1" smtClean="0"/>
              <a:t>оның ішінде</a:t>
            </a:r>
            <a:r>
              <a:rPr lang="ru-RU" dirty="0" smtClean="0"/>
              <a:t> </a:t>
            </a:r>
            <a:r>
              <a:rPr lang="ru-RU" dirty="0" err="1" smtClean="0"/>
              <a:t>нарықтың жағдайын</a:t>
            </a:r>
            <a:r>
              <a:rPr lang="ru-RU" dirty="0" smtClean="0"/>
              <a:t>, </a:t>
            </a:r>
            <a:r>
              <a:rPr lang="ru-RU" dirty="0" err="1" smtClean="0"/>
              <a:t>бүкіл ұлттық шаруашылық көлеміндегі халық экономикасын</a:t>
            </a:r>
            <a:r>
              <a:rPr lang="ru-RU" dirty="0" smtClean="0"/>
              <a:t> </a:t>
            </a:r>
            <a:r>
              <a:rPr lang="ru-RU" dirty="0" err="1" smtClean="0"/>
              <a:t>сипаттайтын</a:t>
            </a:r>
            <a:r>
              <a:rPr lang="ru-RU" dirty="0" smtClean="0"/>
              <a:t> </a:t>
            </a:r>
            <a:r>
              <a:rPr lang="ru-RU" dirty="0" err="1" smtClean="0"/>
              <a:t>макроэкономикалы</a:t>
            </a:r>
            <a:r>
              <a:rPr lang="ru-RU" dirty="0" smtClean="0"/>
              <a:t>; </a:t>
            </a:r>
          </a:p>
          <a:p>
            <a:pPr algn="just">
              <a:buNone/>
            </a:pPr>
            <a:endParaRPr lang="ru-RU" dirty="0" smtClean="0"/>
          </a:p>
          <a:p>
            <a:pPr algn="just">
              <a:buNone/>
            </a:pPr>
            <a:r>
              <a:rPr lang="ru-RU" dirty="0" smtClean="0"/>
              <a:t>      </a:t>
            </a:r>
            <a:r>
              <a:rPr lang="ru-RU" dirty="0" err="1" smtClean="0"/>
              <a:t>Нарық жүйесі меншіктің формаларының шарттарында</a:t>
            </a:r>
            <a:r>
              <a:rPr lang="ru-RU" dirty="0" smtClean="0"/>
              <a:t>, </a:t>
            </a:r>
            <a:r>
              <a:rPr lang="ru-RU" dirty="0" err="1" smtClean="0"/>
              <a:t>басқарушы субъектілер</a:t>
            </a:r>
            <a:r>
              <a:rPr lang="ru-RU" dirty="0" smtClean="0"/>
              <a:t> </a:t>
            </a:r>
            <a:r>
              <a:rPr lang="ru-RU" dirty="0" err="1" smtClean="0"/>
              <a:t>іс-әрекеттерінің еркіндігіне</a:t>
            </a:r>
            <a:r>
              <a:rPr lang="ru-RU" dirty="0" smtClean="0"/>
              <a:t> </a:t>
            </a:r>
            <a:r>
              <a:rPr lang="ru-RU" dirty="0" err="1" smtClean="0"/>
              <a:t>және өз іс-әрекеттерінің жауап</a:t>
            </a:r>
            <a:r>
              <a:rPr lang="ru-RU" dirty="0" smtClean="0"/>
              <a:t> беру </a:t>
            </a:r>
            <a:r>
              <a:rPr lang="ru-RU" dirty="0" err="1" smtClean="0"/>
              <a:t>нәтижесінде еркін</a:t>
            </a:r>
            <a:r>
              <a:rPr lang="ru-RU" dirty="0" smtClean="0"/>
              <a:t> </a:t>
            </a:r>
            <a:r>
              <a:rPr lang="ru-RU" dirty="0" err="1" smtClean="0"/>
              <a:t>баға беру</a:t>
            </a:r>
            <a:r>
              <a:rPr lang="ru-RU" dirty="0" smtClean="0"/>
              <a:t>, </a:t>
            </a:r>
            <a:r>
              <a:rPr lang="ru-RU" dirty="0" err="1" smtClean="0"/>
              <a:t>сәйкес экономикалық рычагтар</a:t>
            </a:r>
            <a:r>
              <a:rPr lang="ru-RU" dirty="0" smtClean="0"/>
              <a:t> </a:t>
            </a:r>
            <a:r>
              <a:rPr lang="ru-RU" dirty="0" err="1" smtClean="0"/>
              <a:t>көмегімен нарық процестерін</a:t>
            </a:r>
            <a:r>
              <a:rPr lang="ru-RU" dirty="0" smtClean="0"/>
              <a:t> </a:t>
            </a:r>
            <a:r>
              <a:rPr lang="ru-RU" dirty="0" err="1" smtClean="0"/>
              <a:t>басқаруда мемлекеттік</a:t>
            </a:r>
            <a:r>
              <a:rPr lang="ru-RU" dirty="0" smtClean="0"/>
              <a:t> </a:t>
            </a:r>
            <a:r>
              <a:rPr lang="ru-RU" dirty="0" err="1" smtClean="0"/>
              <a:t>қатысуын құрайды</a:t>
            </a:r>
            <a:r>
              <a:rPr lang="ru-RU" dirty="0" smtClean="0"/>
              <a:t>. </a:t>
            </a:r>
            <a:r>
              <a:rPr lang="ru-RU" dirty="0" err="1" smtClean="0"/>
              <a:t>Ішкі</a:t>
            </a:r>
            <a:r>
              <a:rPr lang="ru-RU" dirty="0" smtClean="0"/>
              <a:t> </a:t>
            </a:r>
            <a:r>
              <a:rPr lang="ru-RU" dirty="0" err="1" smtClean="0"/>
              <a:t>нарықта ұлттық </a:t>
            </a:r>
            <a:r>
              <a:rPr lang="ru-RU" dirty="0" smtClean="0"/>
              <a:t>экономика </a:t>
            </a:r>
            <a:r>
              <a:rPr lang="ru-RU" dirty="0" err="1" smtClean="0"/>
              <a:t>интеграциясы</a:t>
            </a:r>
            <a:r>
              <a:rPr lang="ru-RU" dirty="0" smtClean="0"/>
              <a:t> </a:t>
            </a:r>
            <a:r>
              <a:rPr lang="ru-RU" dirty="0" err="1" smtClean="0"/>
              <a:t>нәтижесінде гипермакроэкономиканың мазмұнын анықтаған </a:t>
            </a:r>
            <a:r>
              <a:rPr lang="ru-RU" dirty="0" smtClean="0"/>
              <a:t>микро </a:t>
            </a:r>
            <a:r>
              <a:rPr lang="ru-RU" dirty="0" err="1" smtClean="0"/>
              <a:t>шаруашылық қатынастарының жүйесі әсер етеді</a:t>
            </a:r>
            <a:r>
              <a:rPr lang="ru-RU" dirty="0" smtClean="0"/>
              <a:t>. </a:t>
            </a:r>
            <a:r>
              <a:rPr lang="ru-RU" dirty="0" err="1" smtClean="0"/>
              <a:t>Нарық құрылымы шарттарынан</a:t>
            </a:r>
            <a:r>
              <a:rPr lang="ru-RU" dirty="0" smtClean="0"/>
              <a:t> </a:t>
            </a:r>
            <a:r>
              <a:rPr lang="ru-RU" dirty="0" err="1" smtClean="0"/>
              <a:t>тәуелді нарық құралады.</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476672"/>
            <a:ext cx="8229600" cy="5505475"/>
          </a:xfrm>
        </p:spPr>
        <p:txBody>
          <a:bodyPr>
            <a:normAutofit/>
          </a:bodyPr>
          <a:lstStyle/>
          <a:p>
            <a:pPr>
              <a:buNone/>
            </a:pPr>
            <a:r>
              <a:rPr lang="ru-RU" b="1" dirty="0" smtClean="0">
                <a:solidFill>
                  <a:srgbClr val="D60093"/>
                </a:solidFill>
              </a:rPr>
              <a:t> </a:t>
            </a:r>
            <a:endParaRPr lang="ru-RU" b="1" dirty="0" smtClean="0">
              <a:solidFill>
                <a:srgbClr val="D60093"/>
              </a:solidFill>
            </a:endParaRPr>
          </a:p>
          <a:p>
            <a:pPr>
              <a:buNone/>
            </a:pPr>
            <a:endParaRPr lang="ru-RU" b="1" dirty="0" smtClean="0">
              <a:solidFill>
                <a:srgbClr val="D60093"/>
              </a:solidFill>
            </a:endParaRPr>
          </a:p>
          <a:p>
            <a:pPr>
              <a:buNone/>
            </a:pPr>
            <a:endParaRPr lang="ru-RU" b="1" dirty="0" smtClean="0">
              <a:solidFill>
                <a:srgbClr val="D60093"/>
              </a:solidFill>
            </a:endParaRPr>
          </a:p>
          <a:p>
            <a:pPr>
              <a:buNone/>
            </a:pPr>
            <a:endParaRPr lang="ru-RU" b="1" dirty="0" smtClean="0">
              <a:solidFill>
                <a:srgbClr val="D60093"/>
              </a:solidFill>
            </a:endParaRPr>
          </a:p>
          <a:p>
            <a:pPr>
              <a:buNone/>
            </a:pPr>
            <a:endParaRPr lang="ru-RU" b="1" dirty="0" smtClean="0">
              <a:solidFill>
                <a:srgbClr val="D60093"/>
              </a:solidFill>
            </a:endParaRPr>
          </a:p>
          <a:p>
            <a:pPr>
              <a:buNone/>
            </a:pPr>
            <a:endParaRPr lang="ru-RU" b="1" dirty="0" smtClean="0">
              <a:solidFill>
                <a:srgbClr val="D60093"/>
              </a:solidFill>
            </a:endParaRPr>
          </a:p>
          <a:p>
            <a:pPr>
              <a:buNone/>
            </a:pPr>
            <a:endParaRPr lang="ru-RU" b="1" dirty="0" smtClean="0">
              <a:solidFill>
                <a:srgbClr val="D60093"/>
              </a:solidFill>
            </a:endParaRPr>
          </a:p>
          <a:p>
            <a:pPr>
              <a:buNone/>
            </a:pPr>
            <a:endParaRPr lang="ru-RU" b="1" dirty="0" smtClean="0">
              <a:solidFill>
                <a:srgbClr val="D60093"/>
              </a:solidFill>
            </a:endParaRPr>
          </a:p>
          <a:p>
            <a:pPr>
              <a:buNone/>
            </a:pPr>
            <a:r>
              <a:rPr lang="ru-RU" b="1" dirty="0" smtClean="0">
                <a:solidFill>
                  <a:srgbClr val="D60093"/>
                </a:solidFill>
              </a:rPr>
              <a:t>        </a:t>
            </a:r>
            <a:endParaRPr lang="ru-RU" b="1" dirty="0" smtClean="0">
              <a:solidFill>
                <a:srgbClr val="D60093"/>
              </a:solidFill>
            </a:endParaRPr>
          </a:p>
          <a:p>
            <a:pPr>
              <a:buNone/>
            </a:pPr>
            <a:endParaRPr lang="ru-RU" dirty="0" smtClean="0"/>
          </a:p>
          <a:p>
            <a:pPr>
              <a:buNone/>
            </a:pPr>
            <a:r>
              <a:rPr lang="ru-RU" dirty="0" smtClean="0"/>
              <a:t>  </a:t>
            </a:r>
            <a:endParaRPr lang="ru-RU" b="1" dirty="0">
              <a:solidFill>
                <a:schemeClr val="accent2">
                  <a:lumMod val="50000"/>
                </a:schemeClr>
              </a:solidFill>
            </a:endParaRPr>
          </a:p>
        </p:txBody>
      </p:sp>
      <p:sp>
        <p:nvSpPr>
          <p:cNvPr id="4" name="Выноска 2 3"/>
          <p:cNvSpPr/>
          <p:nvPr/>
        </p:nvSpPr>
        <p:spPr>
          <a:xfrm>
            <a:off x="395536" y="476672"/>
            <a:ext cx="1994520" cy="2088232"/>
          </a:xfrm>
          <a:prstGeom prst="borderCallout2">
            <a:avLst>
              <a:gd name="adj1" fmla="val 2235"/>
              <a:gd name="adj2" fmla="val 137855"/>
              <a:gd name="adj3" fmla="val 43523"/>
              <a:gd name="adj4" fmla="val 96649"/>
              <a:gd name="adj5" fmla="val 38184"/>
              <a:gd name="adj6" fmla="val 1635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err="1" smtClean="0">
                <a:solidFill>
                  <a:srgbClr val="D60093"/>
                </a:solidFill>
              </a:rPr>
              <a:t>Нарықтық қатынастар обьектісі</a:t>
            </a:r>
            <a:r>
              <a:rPr lang="ru-RU" sz="2000" b="1" dirty="0" smtClean="0">
                <a:solidFill>
                  <a:srgbClr val="D60093"/>
                </a:solidFill>
              </a:rPr>
              <a:t> </a:t>
            </a:r>
            <a:r>
              <a:rPr lang="ru-RU" sz="2000" b="1" dirty="0" err="1" smtClean="0">
                <a:solidFill>
                  <a:srgbClr val="D60093"/>
                </a:solidFill>
              </a:rPr>
              <a:t>бойынша</a:t>
            </a:r>
            <a:endParaRPr lang="ru-RU" sz="2000" dirty="0"/>
          </a:p>
        </p:txBody>
      </p:sp>
      <p:sp>
        <p:nvSpPr>
          <p:cNvPr id="5" name="Прямоугольник 4"/>
          <p:cNvSpPr/>
          <p:nvPr/>
        </p:nvSpPr>
        <p:spPr>
          <a:xfrm>
            <a:off x="2987824" y="188640"/>
            <a:ext cx="4680520"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75000"/>
                  </a:schemeClr>
                </a:solidFill>
              </a:rPr>
              <a:t>Тауарлар</a:t>
            </a:r>
            <a:r>
              <a:rPr lang="ru-RU" b="1" dirty="0" smtClean="0">
                <a:solidFill>
                  <a:schemeClr val="accent2">
                    <a:lumMod val="75000"/>
                  </a:schemeClr>
                </a:solidFill>
              </a:rPr>
              <a:t> мен </a:t>
            </a:r>
            <a:r>
              <a:rPr lang="ru-RU" b="1" dirty="0" err="1" smtClean="0">
                <a:solidFill>
                  <a:schemeClr val="accent2">
                    <a:lumMod val="75000"/>
                  </a:schemeClr>
                </a:solidFill>
              </a:rPr>
              <a:t>қызметтер</a:t>
            </a:r>
            <a:endParaRPr lang="ru-RU" dirty="0"/>
          </a:p>
        </p:txBody>
      </p:sp>
      <p:sp>
        <p:nvSpPr>
          <p:cNvPr id="6" name="Прямоугольник 5"/>
          <p:cNvSpPr/>
          <p:nvPr/>
        </p:nvSpPr>
        <p:spPr>
          <a:xfrm>
            <a:off x="3779912" y="1988840"/>
            <a:ext cx="273630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75000"/>
                  </a:schemeClr>
                </a:solidFill>
              </a:rPr>
              <a:t>бағалы </a:t>
            </a:r>
            <a:r>
              <a:rPr lang="ru-RU" b="1" dirty="0" err="1" smtClean="0">
                <a:solidFill>
                  <a:schemeClr val="accent2">
                    <a:lumMod val="75000"/>
                  </a:schemeClr>
                </a:solidFill>
              </a:rPr>
              <a:t>қағаздар</a:t>
            </a:r>
            <a:endParaRPr lang="ru-RU" dirty="0"/>
          </a:p>
        </p:txBody>
      </p:sp>
      <p:sp>
        <p:nvSpPr>
          <p:cNvPr id="7" name="Прямоугольник 6"/>
          <p:cNvSpPr/>
          <p:nvPr/>
        </p:nvSpPr>
        <p:spPr>
          <a:xfrm>
            <a:off x="3275856" y="1124744"/>
            <a:ext cx="432048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75000"/>
                  </a:schemeClr>
                </a:solidFill>
              </a:rPr>
              <a:t>еңбек күші;</a:t>
            </a:r>
            <a:r>
              <a:rPr lang="ru-RU" b="1" dirty="0" smtClean="0">
                <a:solidFill>
                  <a:schemeClr val="accent2">
                    <a:lumMod val="75000"/>
                  </a:schemeClr>
                </a:solidFill>
              </a:rPr>
              <a:t> </a:t>
            </a:r>
            <a:r>
              <a:rPr lang="en-US" b="1" dirty="0" smtClean="0">
                <a:solidFill>
                  <a:schemeClr val="accent2">
                    <a:lumMod val="75000"/>
                  </a:schemeClr>
                </a:solidFill>
              </a:rPr>
              <a:t>o </a:t>
            </a:r>
            <a:r>
              <a:rPr lang="ru-RU" b="1" dirty="0" err="1" smtClean="0">
                <a:solidFill>
                  <a:schemeClr val="accent2">
                    <a:lumMod val="75000"/>
                  </a:schemeClr>
                </a:solidFill>
              </a:rPr>
              <a:t>несие</a:t>
            </a:r>
            <a:r>
              <a:rPr lang="ru-RU" b="1" dirty="0" smtClean="0">
                <a:solidFill>
                  <a:schemeClr val="accent2">
                    <a:lumMod val="75000"/>
                  </a:schemeClr>
                </a:solidFill>
              </a:rPr>
              <a:t> капиталы</a:t>
            </a:r>
            <a:endParaRPr lang="ru-RU" dirty="0"/>
          </a:p>
        </p:txBody>
      </p:sp>
      <p:sp>
        <p:nvSpPr>
          <p:cNvPr id="8" name="Прямоугольник 7"/>
          <p:cNvSpPr/>
          <p:nvPr/>
        </p:nvSpPr>
        <p:spPr>
          <a:xfrm>
            <a:off x="3491880" y="620688"/>
            <a:ext cx="3600400"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75000"/>
                  </a:schemeClr>
                </a:solidFill>
              </a:rPr>
              <a:t>өндіріс элементтері</a:t>
            </a:r>
            <a:endParaRPr lang="ru-RU" dirty="0"/>
          </a:p>
        </p:txBody>
      </p:sp>
      <p:sp>
        <p:nvSpPr>
          <p:cNvPr id="9" name="Прямоугольник 8"/>
          <p:cNvSpPr/>
          <p:nvPr/>
        </p:nvSpPr>
        <p:spPr>
          <a:xfrm>
            <a:off x="3779912" y="1556792"/>
            <a:ext cx="2664296"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75000"/>
                  </a:schemeClr>
                </a:solidFill>
              </a:rPr>
              <a:t>қаржы</a:t>
            </a:r>
            <a:endParaRPr lang="ru-RU" dirty="0"/>
          </a:p>
        </p:txBody>
      </p:sp>
      <p:cxnSp>
        <p:nvCxnSpPr>
          <p:cNvPr id="11" name="Прямая со стрелкой 10"/>
          <p:cNvCxnSpPr/>
          <p:nvPr/>
        </p:nvCxnSpPr>
        <p:spPr>
          <a:xfrm flipV="1">
            <a:off x="2411760" y="1412776"/>
            <a:ext cx="885800" cy="2520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endCxn id="9" idx="1"/>
          </p:cNvCxnSpPr>
          <p:nvPr/>
        </p:nvCxnSpPr>
        <p:spPr>
          <a:xfrm>
            <a:off x="2339752" y="1412776"/>
            <a:ext cx="144016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endCxn id="6" idx="1"/>
          </p:cNvCxnSpPr>
          <p:nvPr/>
        </p:nvCxnSpPr>
        <p:spPr>
          <a:xfrm>
            <a:off x="2339752" y="1412776"/>
            <a:ext cx="1440160" cy="7560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Выноска 2 17"/>
          <p:cNvSpPr/>
          <p:nvPr/>
        </p:nvSpPr>
        <p:spPr>
          <a:xfrm>
            <a:off x="395536" y="3429000"/>
            <a:ext cx="2592288" cy="2304256"/>
          </a:xfrm>
          <a:prstGeom prst="borderCallout2">
            <a:avLst>
              <a:gd name="adj1" fmla="val 21421"/>
              <a:gd name="adj2" fmla="val 137511"/>
              <a:gd name="adj3" fmla="val 37211"/>
              <a:gd name="adj4" fmla="val 100717"/>
              <a:gd name="adj5" fmla="val 53357"/>
              <a:gd name="adj6" fmla="val 1429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err="1" smtClean="0">
                <a:solidFill>
                  <a:srgbClr val="D60093"/>
                </a:solidFill>
              </a:rPr>
              <a:t>Географилық </a:t>
            </a:r>
            <a:r>
              <a:rPr lang="ru-RU" sz="2800" b="1" dirty="0" err="1" smtClean="0">
                <a:solidFill>
                  <a:srgbClr val="D60093"/>
                </a:solidFill>
              </a:rPr>
              <a:t>жағдайына байланысты</a:t>
            </a:r>
            <a:endParaRPr lang="ru-RU" sz="2800" dirty="0"/>
          </a:p>
        </p:txBody>
      </p:sp>
      <p:sp>
        <p:nvSpPr>
          <p:cNvPr id="19" name="Прямоугольник 18"/>
          <p:cNvSpPr/>
          <p:nvPr/>
        </p:nvSpPr>
        <p:spPr>
          <a:xfrm>
            <a:off x="3707904" y="3356992"/>
            <a:ext cx="302433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err="1" smtClean="0">
                <a:solidFill>
                  <a:schemeClr val="accent2">
                    <a:lumMod val="50000"/>
                  </a:schemeClr>
                </a:solidFill>
              </a:rPr>
              <a:t>жергілікті</a:t>
            </a:r>
            <a:endParaRPr lang="ru-RU" sz="2000" dirty="0"/>
          </a:p>
        </p:txBody>
      </p:sp>
      <p:sp>
        <p:nvSpPr>
          <p:cNvPr id="20" name="Прямоугольник 19"/>
          <p:cNvSpPr/>
          <p:nvPr/>
        </p:nvSpPr>
        <p:spPr>
          <a:xfrm>
            <a:off x="3779912" y="5085184"/>
            <a:ext cx="273630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әлемдік</a:t>
            </a:r>
            <a:endParaRPr lang="ru-RU" dirty="0"/>
          </a:p>
        </p:txBody>
      </p:sp>
      <p:sp>
        <p:nvSpPr>
          <p:cNvPr id="21" name="Прямоугольник 20"/>
          <p:cNvSpPr/>
          <p:nvPr/>
        </p:nvSpPr>
        <p:spPr>
          <a:xfrm>
            <a:off x="3851920" y="4293096"/>
            <a:ext cx="273630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аймақтық;</a:t>
            </a:r>
            <a:r>
              <a:rPr lang="ru-RU" b="1" dirty="0" smtClean="0">
                <a:solidFill>
                  <a:schemeClr val="accent2">
                    <a:lumMod val="50000"/>
                  </a:schemeClr>
                </a:solidFill>
              </a:rPr>
              <a:t> </a:t>
            </a:r>
            <a:r>
              <a:rPr lang="en-US" b="1" dirty="0" smtClean="0">
                <a:solidFill>
                  <a:schemeClr val="accent2">
                    <a:lumMod val="50000"/>
                  </a:schemeClr>
                </a:solidFill>
              </a:rPr>
              <a:t>o </a:t>
            </a:r>
            <a:r>
              <a:rPr lang="ru-RU" b="1" dirty="0" err="1" smtClean="0">
                <a:solidFill>
                  <a:schemeClr val="accent2">
                    <a:lumMod val="50000"/>
                  </a:schemeClr>
                </a:solidFill>
              </a:rPr>
              <a:t>ұлттық</a:t>
            </a:r>
            <a:endParaRPr lang="ru-RU" dirty="0"/>
          </a:p>
        </p:txBody>
      </p:sp>
      <p:cxnSp>
        <p:nvCxnSpPr>
          <p:cNvPr id="23" name="Прямая со стрелкой 22"/>
          <p:cNvCxnSpPr/>
          <p:nvPr/>
        </p:nvCxnSpPr>
        <p:spPr>
          <a:xfrm>
            <a:off x="2987824" y="4293096"/>
            <a:ext cx="792088"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457200" y="404664"/>
            <a:ext cx="8229600" cy="5721499"/>
          </a:xfrm>
        </p:spPr>
        <p:txBody>
          <a:bodyPr>
            <a:normAutofit fontScale="92500" lnSpcReduction="20000"/>
          </a:bodyPr>
          <a:lstStyle/>
          <a:p>
            <a:pPr>
              <a:buNone/>
            </a:pPr>
            <a:r>
              <a:rPr lang="ru-RU" b="1" dirty="0" smtClean="0"/>
              <a:t> </a:t>
            </a:r>
            <a:endParaRPr lang="ru-RU" b="1" dirty="0" smtClean="0"/>
          </a:p>
          <a:p>
            <a:pPr>
              <a:buNone/>
            </a:pPr>
            <a:endParaRPr lang="kk-KZ" b="1" dirty="0" smtClean="0"/>
          </a:p>
          <a:p>
            <a:pPr>
              <a:buNone/>
            </a:pPr>
            <a:endParaRPr lang="kk-KZ" b="1" dirty="0" smtClean="0"/>
          </a:p>
          <a:p>
            <a:pPr>
              <a:buNone/>
            </a:pPr>
            <a:endParaRPr lang="kk-KZ" b="1" dirty="0" smtClean="0"/>
          </a:p>
          <a:p>
            <a:pPr>
              <a:buNone/>
            </a:pPr>
            <a:endParaRPr lang="kk-KZ" b="1" dirty="0" smtClean="0"/>
          </a:p>
          <a:p>
            <a:pPr>
              <a:buNone/>
            </a:pPr>
            <a:endParaRPr lang="kk-KZ" b="1" dirty="0" smtClean="0"/>
          </a:p>
          <a:p>
            <a:pPr>
              <a:buNone/>
            </a:pPr>
            <a:endParaRPr lang="kk-KZ" b="1" dirty="0" smtClean="0"/>
          </a:p>
          <a:p>
            <a:pPr>
              <a:buNone/>
            </a:pPr>
            <a:endParaRPr lang="kk-KZ" b="1" dirty="0" smtClean="0"/>
          </a:p>
          <a:p>
            <a:pPr>
              <a:buNone/>
            </a:pPr>
            <a:endParaRPr lang="kk-KZ" b="1" dirty="0" smtClean="0"/>
          </a:p>
          <a:p>
            <a:pPr>
              <a:buNone/>
            </a:pPr>
            <a:endParaRPr lang="kk-KZ" b="1" dirty="0" smtClean="0"/>
          </a:p>
          <a:p>
            <a:pPr>
              <a:buNone/>
            </a:pPr>
            <a:endParaRPr lang="kk-KZ" b="1" dirty="0" smtClean="0"/>
          </a:p>
          <a:p>
            <a:pPr>
              <a:buNone/>
            </a:pPr>
            <a:endParaRPr lang="kk-KZ" b="1" dirty="0" smtClean="0"/>
          </a:p>
          <a:p>
            <a:pPr>
              <a:buNone/>
            </a:pPr>
            <a:endParaRPr lang="ru-RU" dirty="0" smtClean="0"/>
          </a:p>
          <a:p>
            <a:pPr>
              <a:buNone/>
            </a:pPr>
            <a:r>
              <a:rPr lang="ru-RU" b="1" dirty="0" smtClean="0">
                <a:solidFill>
                  <a:srgbClr val="D60093"/>
                </a:solidFill>
              </a:rPr>
              <a:t>                                                                                                </a:t>
            </a:r>
            <a:endParaRPr lang="ru-RU" dirty="0" smtClean="0"/>
          </a:p>
          <a:p>
            <a:pPr>
              <a:buNone/>
            </a:pPr>
            <a:r>
              <a:rPr lang="ru-RU" dirty="0" smtClean="0">
                <a:solidFill>
                  <a:srgbClr val="D60093"/>
                </a:solidFill>
              </a:rPr>
              <a:t>                         </a:t>
            </a:r>
            <a:endParaRPr lang="ru-RU" b="1" dirty="0">
              <a:solidFill>
                <a:schemeClr val="accent2">
                  <a:lumMod val="50000"/>
                </a:schemeClr>
              </a:solidFill>
            </a:endParaRPr>
          </a:p>
        </p:txBody>
      </p:sp>
      <p:sp>
        <p:nvSpPr>
          <p:cNvPr id="5" name="Выноска 2 4"/>
          <p:cNvSpPr/>
          <p:nvPr/>
        </p:nvSpPr>
        <p:spPr>
          <a:xfrm>
            <a:off x="251520" y="764704"/>
            <a:ext cx="1512168" cy="1080120"/>
          </a:xfrm>
          <a:prstGeom prst="borderCallout2">
            <a:avLst>
              <a:gd name="adj1" fmla="val -36357"/>
              <a:gd name="adj2" fmla="val 133714"/>
              <a:gd name="adj3" fmla="val 45106"/>
              <a:gd name="adj4" fmla="val 100849"/>
              <a:gd name="adj5" fmla="val 2286"/>
              <a:gd name="adj6" fmla="val 1307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rgbClr val="D60093"/>
                </a:solidFill>
              </a:rPr>
              <a:t>Бәсекелстік деңгейі бойынша</a:t>
            </a:r>
            <a:endParaRPr lang="ru-RU" dirty="0"/>
          </a:p>
        </p:txBody>
      </p:sp>
      <p:sp>
        <p:nvSpPr>
          <p:cNvPr id="6" name="Прямоугольник 5"/>
          <p:cNvSpPr/>
          <p:nvPr/>
        </p:nvSpPr>
        <p:spPr>
          <a:xfrm>
            <a:off x="2267744" y="908720"/>
            <a:ext cx="914400"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еркін</a:t>
            </a:r>
            <a:endParaRPr lang="ru-RU" dirty="0"/>
          </a:p>
        </p:txBody>
      </p:sp>
      <p:sp>
        <p:nvSpPr>
          <p:cNvPr id="7" name="Прямоугольник 6"/>
          <p:cNvSpPr/>
          <p:nvPr/>
        </p:nvSpPr>
        <p:spPr>
          <a:xfrm>
            <a:off x="2195736" y="1340768"/>
            <a:ext cx="300263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монополистік</a:t>
            </a:r>
            <a:r>
              <a:rPr lang="ru-RU" b="1" dirty="0" smtClean="0">
                <a:solidFill>
                  <a:schemeClr val="accent2">
                    <a:lumMod val="50000"/>
                  </a:schemeClr>
                </a:solidFill>
              </a:rPr>
              <a:t> </a:t>
            </a:r>
            <a:r>
              <a:rPr lang="ru-RU" b="1" dirty="0" err="1" smtClean="0">
                <a:solidFill>
                  <a:schemeClr val="accent2">
                    <a:lumMod val="50000"/>
                  </a:schemeClr>
                </a:solidFill>
              </a:rPr>
              <a:t>бәсекелі</a:t>
            </a:r>
            <a:endParaRPr lang="ru-RU" dirty="0"/>
          </a:p>
        </p:txBody>
      </p:sp>
      <p:sp>
        <p:nvSpPr>
          <p:cNvPr id="8" name="Прямоугольник 7"/>
          <p:cNvSpPr/>
          <p:nvPr/>
        </p:nvSpPr>
        <p:spPr>
          <a:xfrm>
            <a:off x="2123728" y="116632"/>
            <a:ext cx="2066528"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олигоплиялық</a:t>
            </a:r>
            <a:endParaRPr lang="ru-RU" dirty="0"/>
          </a:p>
        </p:txBody>
      </p:sp>
      <p:sp>
        <p:nvSpPr>
          <p:cNvPr id="9" name="Прямоугольник 8"/>
          <p:cNvSpPr/>
          <p:nvPr/>
        </p:nvSpPr>
        <p:spPr>
          <a:xfrm>
            <a:off x="2195736" y="548680"/>
            <a:ext cx="1778496"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монополиялы</a:t>
            </a:r>
            <a:endParaRPr lang="ru-RU" dirty="0"/>
          </a:p>
        </p:txBody>
      </p:sp>
      <p:cxnSp>
        <p:nvCxnSpPr>
          <p:cNvPr id="11" name="Прямая со стрелкой 10"/>
          <p:cNvCxnSpPr/>
          <p:nvPr/>
        </p:nvCxnSpPr>
        <p:spPr>
          <a:xfrm flipV="1">
            <a:off x="1763688" y="1124744"/>
            <a:ext cx="576064"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a:stCxn id="5" idx="0"/>
            <a:endCxn id="7" idx="1"/>
          </p:cNvCxnSpPr>
          <p:nvPr/>
        </p:nvCxnSpPr>
        <p:spPr>
          <a:xfrm>
            <a:off x="1763688" y="1304764"/>
            <a:ext cx="432048"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Прямоугольник 16"/>
          <p:cNvSpPr/>
          <p:nvPr/>
        </p:nvSpPr>
        <p:spPr>
          <a:xfrm>
            <a:off x="2627784" y="2492896"/>
            <a:ext cx="1512168"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бөлшектік</a:t>
            </a:r>
            <a:endParaRPr lang="ru-RU" dirty="0"/>
          </a:p>
        </p:txBody>
      </p:sp>
      <p:sp>
        <p:nvSpPr>
          <p:cNvPr id="18" name="Прямоугольник 17"/>
          <p:cNvSpPr/>
          <p:nvPr/>
        </p:nvSpPr>
        <p:spPr>
          <a:xfrm>
            <a:off x="2987824" y="3212976"/>
            <a:ext cx="194421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көтермелі</a:t>
            </a:r>
            <a:endParaRPr lang="ru-RU" dirty="0"/>
          </a:p>
        </p:txBody>
      </p:sp>
      <p:sp>
        <p:nvSpPr>
          <p:cNvPr id="19" name="Выноска 2 18"/>
          <p:cNvSpPr/>
          <p:nvPr/>
        </p:nvSpPr>
        <p:spPr>
          <a:xfrm>
            <a:off x="539552" y="2780928"/>
            <a:ext cx="1418456" cy="1044696"/>
          </a:xfrm>
          <a:prstGeom prst="borderCallout2">
            <a:avLst>
              <a:gd name="adj1" fmla="val 8015"/>
              <a:gd name="adj2" fmla="val 163775"/>
              <a:gd name="adj3" fmla="val 49302"/>
              <a:gd name="adj4" fmla="val 100707"/>
              <a:gd name="adj5" fmla="val 91031"/>
              <a:gd name="adj6" fmla="val 1844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D60093"/>
                </a:solidFill>
              </a:rPr>
              <a:t> </a:t>
            </a:r>
            <a:r>
              <a:rPr lang="ru-RU" b="1" dirty="0" err="1" smtClean="0">
                <a:solidFill>
                  <a:srgbClr val="D60093"/>
                </a:solidFill>
              </a:rPr>
              <a:t>Сауда</a:t>
            </a:r>
            <a:r>
              <a:rPr lang="ru-RU" b="1" dirty="0" smtClean="0">
                <a:solidFill>
                  <a:srgbClr val="D60093"/>
                </a:solidFill>
              </a:rPr>
              <a:t> </a:t>
            </a:r>
            <a:r>
              <a:rPr lang="ru-RU" b="1" dirty="0" err="1" smtClean="0">
                <a:solidFill>
                  <a:srgbClr val="D60093"/>
                </a:solidFill>
              </a:rPr>
              <a:t>көлемі бойынша</a:t>
            </a:r>
            <a:endParaRPr lang="ru-RU" dirty="0"/>
          </a:p>
        </p:txBody>
      </p:sp>
      <p:sp>
        <p:nvSpPr>
          <p:cNvPr id="21" name="Выноска 2 20"/>
          <p:cNvSpPr/>
          <p:nvPr/>
        </p:nvSpPr>
        <p:spPr>
          <a:xfrm>
            <a:off x="683568" y="4293096"/>
            <a:ext cx="2232248" cy="1296144"/>
          </a:xfrm>
          <a:prstGeom prst="borderCallout2">
            <a:avLst>
              <a:gd name="adj1" fmla="val 17419"/>
              <a:gd name="adj2" fmla="val 160544"/>
              <a:gd name="adj3" fmla="val 52693"/>
              <a:gd name="adj4" fmla="val 105450"/>
              <a:gd name="adj5" fmla="val 64580"/>
              <a:gd name="adj6" fmla="val 1577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D60093"/>
                </a:solidFill>
              </a:rPr>
              <a:t>. </a:t>
            </a:r>
            <a:r>
              <a:rPr lang="ru-RU" dirty="0" err="1" smtClean="0">
                <a:solidFill>
                  <a:srgbClr val="D60093"/>
                </a:solidFill>
              </a:rPr>
              <a:t>Басқару механизмі</a:t>
            </a:r>
            <a:r>
              <a:rPr lang="ru-RU" dirty="0" smtClean="0">
                <a:solidFill>
                  <a:srgbClr val="D60093"/>
                </a:solidFill>
              </a:rPr>
              <a:t> </a:t>
            </a:r>
            <a:r>
              <a:rPr lang="ru-RU" dirty="0" err="1" smtClean="0">
                <a:solidFill>
                  <a:srgbClr val="D60093"/>
                </a:solidFill>
              </a:rPr>
              <a:t>бойынща</a:t>
            </a:r>
            <a:endParaRPr lang="ru-RU" dirty="0"/>
          </a:p>
        </p:txBody>
      </p:sp>
      <p:sp>
        <p:nvSpPr>
          <p:cNvPr id="22" name="Прямоугольник 21"/>
          <p:cNvSpPr/>
          <p:nvPr/>
        </p:nvSpPr>
        <p:spPr>
          <a:xfrm>
            <a:off x="3995936" y="4149080"/>
            <a:ext cx="396044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жеткілікті</a:t>
            </a:r>
            <a:r>
              <a:rPr lang="ru-RU" b="1" dirty="0" smtClean="0">
                <a:solidFill>
                  <a:schemeClr val="accent2">
                    <a:lumMod val="50000"/>
                  </a:schemeClr>
                </a:solidFill>
              </a:rPr>
              <a:t> </a:t>
            </a:r>
            <a:r>
              <a:rPr lang="ru-RU" b="1" dirty="0" err="1" smtClean="0">
                <a:solidFill>
                  <a:schemeClr val="accent2">
                    <a:lumMod val="50000"/>
                  </a:schemeClr>
                </a:solidFill>
              </a:rPr>
              <a:t>бәсекелестік</a:t>
            </a:r>
            <a:endParaRPr lang="ru-RU" dirty="0"/>
          </a:p>
        </p:txBody>
      </p:sp>
      <p:sp>
        <p:nvSpPr>
          <p:cNvPr id="23" name="Прямоугольник 22"/>
          <p:cNvSpPr/>
          <p:nvPr/>
        </p:nvSpPr>
        <p:spPr>
          <a:xfrm>
            <a:off x="4211960" y="4869160"/>
            <a:ext cx="381642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accent2">
                    <a:lumMod val="50000"/>
                  </a:schemeClr>
                </a:solidFill>
              </a:rPr>
              <a:t>жеткіліксіз</a:t>
            </a:r>
            <a:r>
              <a:rPr lang="ru-RU" b="1" dirty="0" smtClean="0">
                <a:solidFill>
                  <a:schemeClr val="accent2">
                    <a:lumMod val="50000"/>
                  </a:schemeClr>
                </a:solidFill>
              </a:rPr>
              <a:t> </a:t>
            </a:r>
            <a:r>
              <a:rPr lang="ru-RU" b="1" dirty="0" err="1" smtClean="0">
                <a:solidFill>
                  <a:schemeClr val="accent2">
                    <a:lumMod val="50000"/>
                  </a:schemeClr>
                </a:solidFill>
              </a:rPr>
              <a:t>бәсекелестік</a:t>
            </a:r>
            <a:endParaRPr lang="ru-RU" dirty="0"/>
          </a:p>
        </p:txBody>
      </p:sp>
      <p:sp>
        <p:nvSpPr>
          <p:cNvPr id="24" name="Прямоугольник 23"/>
          <p:cNvSpPr/>
          <p:nvPr/>
        </p:nvSpPr>
        <p:spPr>
          <a:xfrm>
            <a:off x="3851920" y="5661248"/>
            <a:ext cx="439248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b="1" dirty="0" err="1" smtClean="0">
                <a:solidFill>
                  <a:schemeClr val="accent2">
                    <a:lumMod val="50000"/>
                  </a:schemeClr>
                </a:solidFill>
              </a:rPr>
              <a:t>реттелетін</a:t>
            </a:r>
            <a:r>
              <a:rPr lang="ru-RU" b="1" dirty="0" smtClean="0">
                <a:solidFill>
                  <a:schemeClr val="accent2">
                    <a:lumMod val="50000"/>
                  </a:schemeClr>
                </a:solidFill>
              </a:rPr>
              <a:t> (</a:t>
            </a:r>
            <a:r>
              <a:rPr lang="ru-RU" b="1" dirty="0" err="1" smtClean="0">
                <a:solidFill>
                  <a:schemeClr val="accent2">
                    <a:lumMod val="50000"/>
                  </a:schemeClr>
                </a:solidFill>
              </a:rPr>
              <a:t>мемлекет</a:t>
            </a:r>
            <a:r>
              <a:rPr lang="ru-RU" b="1" dirty="0" smtClean="0">
                <a:solidFill>
                  <a:schemeClr val="accent2">
                    <a:lumMod val="50000"/>
                  </a:schemeClr>
                </a:solidFill>
              </a:rPr>
              <a:t> </a:t>
            </a:r>
            <a:r>
              <a:rPr lang="ru-RU" b="1" dirty="0" err="1" smtClean="0">
                <a:solidFill>
                  <a:schemeClr val="accent2">
                    <a:lumMod val="50000"/>
                  </a:schemeClr>
                </a:solidFill>
              </a:rPr>
              <a:t>бақылауында</a:t>
            </a:r>
            <a:r>
              <a:rPr lang="ru-RU" b="1" dirty="0" smtClean="0">
                <a:solidFill>
                  <a:schemeClr val="accent2">
                    <a:lumMod val="50000"/>
                  </a:schemeClr>
                </a:solidFill>
              </a:rPr>
              <a:t>)</a:t>
            </a:r>
            <a:endParaRPr lang="ru-RU" b="1" dirty="0">
              <a:solidFill>
                <a:schemeClr val="accent2">
                  <a:lumMod val="50000"/>
                </a:schemeClr>
              </a:solidFill>
            </a:endParaRPr>
          </a:p>
        </p:txBody>
      </p:sp>
      <p:cxnSp>
        <p:nvCxnSpPr>
          <p:cNvPr id="26" name="Прямая со стрелкой 25"/>
          <p:cNvCxnSpPr>
            <a:endCxn id="24" idx="1"/>
          </p:cNvCxnSpPr>
          <p:nvPr/>
        </p:nvCxnSpPr>
        <p:spPr>
          <a:xfrm>
            <a:off x="3059832" y="5013176"/>
            <a:ext cx="792088" cy="90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692696"/>
            <a:ext cx="8712968" cy="5688632"/>
          </a:xfrm>
          <a:ln>
            <a:solidFill>
              <a:schemeClr val="accent1"/>
            </a:solid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pPr algn="just">
              <a:buNone/>
            </a:pPr>
            <a:endParaRPr lang="kk-KZ" dirty="0" smtClean="0"/>
          </a:p>
          <a:p>
            <a:pPr algn="just">
              <a:buNone/>
            </a:pPr>
            <a:endParaRPr lang="kk-KZ" dirty="0" smtClean="0"/>
          </a:p>
          <a:p>
            <a:pPr algn="just">
              <a:buNone/>
            </a:pPr>
            <a:endParaRPr lang="kk-KZ" dirty="0" smtClean="0"/>
          </a:p>
          <a:p>
            <a:pPr algn="just">
              <a:buNone/>
            </a:pPr>
            <a:r>
              <a:rPr lang="kk-KZ" dirty="0" smtClean="0"/>
              <a:t> </a:t>
            </a:r>
            <a:r>
              <a:rPr lang="kk-KZ" dirty="0" smtClean="0"/>
              <a:t>           </a:t>
            </a:r>
          </a:p>
          <a:p>
            <a:pPr algn="just">
              <a:buNone/>
            </a:pPr>
            <a:endParaRPr lang="kk-KZ" dirty="0" smtClean="0"/>
          </a:p>
          <a:p>
            <a:pPr algn="just">
              <a:buNone/>
            </a:pPr>
            <a:endParaRPr lang="kk-KZ" dirty="0" smtClean="0"/>
          </a:p>
          <a:p>
            <a:pPr algn="just">
              <a:buNone/>
            </a:pPr>
            <a:r>
              <a:rPr lang="kk-KZ" dirty="0" smtClean="0"/>
              <a:t> </a:t>
            </a:r>
            <a:r>
              <a:rPr lang="kk-KZ" dirty="0" smtClean="0"/>
              <a:t>            Бір </a:t>
            </a:r>
            <a:r>
              <a:rPr lang="kk-KZ" dirty="0" smtClean="0"/>
              <a:t>– бірімен бәсекелесуші фирмалар мен кәсіпорындар баға белгілеу процесін басқара алмаса, олар тауарлары өткізе алмауы мүмкін. Нарық жағдайында бәсекенің болмауынан рынокта өзінің бағасын ұсынатын момнополистер пайда болады. Егер нарықтық шаруашылық пен баға белгілеу тетіктерін толық алып тастап, оның орнына экономиканы толық басқару әкімшілік және саяси шешімдер арқылы жүзеге асырылса, онда «таза» жоспарлы экономика пайда болады.</a:t>
            </a:r>
            <a:endParaRPr lang="ru-RU" dirty="0" smtClean="0"/>
          </a:p>
          <a:p>
            <a:pPr>
              <a:buNone/>
            </a:pPr>
            <a:endParaRPr lang="ru-RU" dirty="0"/>
          </a:p>
        </p:txBody>
      </p:sp>
      <p:sp>
        <p:nvSpPr>
          <p:cNvPr id="4" name="Прямоугольная выноска 3"/>
          <p:cNvSpPr/>
          <p:nvPr/>
        </p:nvSpPr>
        <p:spPr>
          <a:xfrm>
            <a:off x="2051720" y="116632"/>
            <a:ext cx="5616624" cy="1008112"/>
          </a:xfrm>
          <a:prstGeom prst="wedgeRectCallou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kk-KZ" dirty="0" smtClean="0"/>
              <a:t> </a:t>
            </a:r>
            <a:r>
              <a:rPr lang="kk-KZ" sz="3200" dirty="0" smtClean="0"/>
              <a:t>Нарықтық экономиканың ерекше заңдары </a:t>
            </a:r>
            <a:endParaRPr lang="ru-RU" sz="3200" b="1" dirty="0">
              <a:solidFill>
                <a:schemeClr val="accent2">
                  <a:lumMod val="50000"/>
                </a:schemeClr>
              </a:solidFill>
            </a:endParaRPr>
          </a:p>
        </p:txBody>
      </p:sp>
      <p:sp>
        <p:nvSpPr>
          <p:cNvPr id="5" name="Прямоугольная выноска 4"/>
          <p:cNvSpPr/>
          <p:nvPr/>
        </p:nvSpPr>
        <p:spPr>
          <a:xfrm>
            <a:off x="611560" y="1268760"/>
            <a:ext cx="7560840" cy="72008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тауарды сатуда, сатып алуда, өндіруде ұсыныс пен сұранысты ескеру керек</a:t>
            </a:r>
            <a:endParaRPr lang="ru-RU" dirty="0"/>
          </a:p>
        </p:txBody>
      </p:sp>
      <p:sp>
        <p:nvSpPr>
          <p:cNvPr id="6" name="Прямоугольная выноска 5"/>
          <p:cNvSpPr/>
          <p:nvPr/>
        </p:nvSpPr>
        <p:spPr>
          <a:xfrm>
            <a:off x="683568" y="2132856"/>
            <a:ext cx="7488832" cy="792088"/>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сапалы тауар өндіру арқылы нарықтағы бәсеке шартына жауап бере алатындай болу керек. </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229600" cy="836712"/>
          </a:xfrm>
        </p:spPr>
        <p:txBody>
          <a:bodyPr/>
          <a:lstStyle/>
          <a:p>
            <a:r>
              <a:rPr lang="kk-KZ" b="1" dirty="0" smtClean="0"/>
              <a:t>Қалтарыстағы экономика.</a:t>
            </a:r>
            <a:r>
              <a:rPr lang="kk-KZ" dirty="0" smtClean="0"/>
              <a:t> </a:t>
            </a:r>
            <a:endParaRPr lang="ru-RU" dirty="0"/>
          </a:p>
        </p:txBody>
      </p:sp>
      <p:sp>
        <p:nvSpPr>
          <p:cNvPr id="3" name="Содержимое 2"/>
          <p:cNvSpPr>
            <a:spLocks noGrp="1"/>
          </p:cNvSpPr>
          <p:nvPr>
            <p:ph sz="quarter" idx="1"/>
          </p:nvPr>
        </p:nvSpPr>
        <p:spPr>
          <a:xfrm>
            <a:off x="395536" y="764704"/>
            <a:ext cx="8229600" cy="6093296"/>
          </a:xfrm>
        </p:spPr>
        <p:txBody>
          <a:bodyPr>
            <a:normAutofit fontScale="92500"/>
          </a:bodyPr>
          <a:lstStyle/>
          <a:p>
            <a:pPr algn="just">
              <a:buNone/>
            </a:pPr>
            <a:r>
              <a:rPr lang="kk-KZ" sz="2200" dirty="0" smtClean="0"/>
              <a:t>        Ресми экономикалық процестермен қатарлас жүретін, бірақ мемлекет пен қоғам бақыламайтын мемлекеттік статистикадағы экономикалық процестерге қалтарыстағы экономика жатады. </a:t>
            </a:r>
            <a:endParaRPr lang="ru-RU" sz="2200" dirty="0" smtClean="0"/>
          </a:p>
          <a:p>
            <a:pPr algn="just">
              <a:buNone/>
            </a:pPr>
            <a:r>
              <a:rPr lang="kk-KZ" sz="2200" dirty="0" smtClean="0"/>
              <a:t>            Бұл процестер тауар өндіруде, жұмыстарды орындауда, қызметтер көрсетуде пайдаланылып, оларға баға белгіленбейді.</a:t>
            </a:r>
            <a:endParaRPr lang="ru-RU" sz="2200" dirty="0" smtClean="0"/>
          </a:p>
          <a:p>
            <a:pPr algn="just">
              <a:buNone/>
            </a:pPr>
            <a:r>
              <a:rPr lang="kk-KZ" sz="2200" b="1" dirty="0" smtClean="0">
                <a:solidFill>
                  <a:schemeClr val="accent3">
                    <a:lumMod val="75000"/>
                  </a:schemeClr>
                </a:solidFill>
              </a:rPr>
              <a:t>         Қалтарыстағы экономиканы адамдардың жекелеген топтары бақылайды және ұйымдастырады, қалтарыстағы экономика шартты түрде былай бөлінеді: </a:t>
            </a:r>
            <a:endParaRPr lang="kk-KZ" sz="2200" b="1" dirty="0" smtClean="0">
              <a:solidFill>
                <a:schemeClr val="accent3">
                  <a:lumMod val="75000"/>
                </a:schemeClr>
              </a:solidFill>
            </a:endParaRPr>
          </a:p>
          <a:p>
            <a:pPr algn="just">
              <a:buNone/>
            </a:pPr>
            <a:endParaRPr lang="ru-RU" dirty="0" smtClean="0"/>
          </a:p>
          <a:p>
            <a:pPr algn="just">
              <a:buNone/>
            </a:pPr>
            <a:r>
              <a:rPr lang="kk-KZ" dirty="0" smtClean="0"/>
              <a:t>          </a:t>
            </a:r>
            <a:endParaRPr lang="kk-KZ" dirty="0" smtClean="0"/>
          </a:p>
          <a:p>
            <a:pPr algn="just">
              <a:buNone/>
            </a:pPr>
            <a:r>
              <a:rPr lang="kk-KZ" dirty="0" smtClean="0"/>
              <a:t>Заңға </a:t>
            </a:r>
            <a:r>
              <a:rPr lang="kk-KZ" dirty="0" smtClean="0"/>
              <a:t>қарсы және ашық түрде тыйым салынған экономика – қылмыстық экономика деп аталады.</a:t>
            </a:r>
            <a:endParaRPr lang="ru-RU" dirty="0" smtClean="0"/>
          </a:p>
          <a:p>
            <a:pPr algn="just">
              <a:buNone/>
            </a:pPr>
            <a:r>
              <a:rPr lang="kk-KZ" dirty="0" smtClean="0"/>
              <a:t>              Салықтардан жалтару мақсатымен және субъектілердің шынайы табыстарын мағлұмдағысы келмегендіктен бүркемеленетін экономиканы бүркемелі экономика дейді.</a:t>
            </a:r>
            <a:endParaRPr lang="ru-RU" dirty="0" smtClean="0"/>
          </a:p>
          <a:p>
            <a:endParaRPr lang="ru-RU" dirty="0"/>
          </a:p>
        </p:txBody>
      </p:sp>
      <p:sp>
        <p:nvSpPr>
          <p:cNvPr id="4" name="Прямоугольная выноска 3"/>
          <p:cNvSpPr/>
          <p:nvPr/>
        </p:nvSpPr>
        <p:spPr>
          <a:xfrm>
            <a:off x="755576" y="3501008"/>
            <a:ext cx="1778496" cy="612648"/>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kk-KZ" dirty="0" smtClean="0"/>
              <a:t>қылмыстық экономика</a:t>
            </a:r>
          </a:p>
        </p:txBody>
      </p:sp>
      <p:sp>
        <p:nvSpPr>
          <p:cNvPr id="5" name="Прямоугольная выноска 4"/>
          <p:cNvSpPr/>
          <p:nvPr/>
        </p:nvSpPr>
        <p:spPr>
          <a:xfrm>
            <a:off x="5076056" y="3356992"/>
            <a:ext cx="3168352" cy="8286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бүркемелі экономика</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457200" y="836712"/>
            <a:ext cx="8229600" cy="5289451"/>
          </a:xfrm>
        </p:spPr>
        <p:txBody>
          <a:bodyPr>
            <a:normAutofit fontScale="92500" lnSpcReduction="10000"/>
          </a:bodyPr>
          <a:lstStyle/>
          <a:p>
            <a:pPr algn="just">
              <a:buNone/>
            </a:pPr>
            <a:r>
              <a:rPr lang="kk-KZ" dirty="0" smtClean="0"/>
              <a:t>         Экономика біздің өмірімізді өте ерекше орын алады. Өйткені, экономика – адамдардың тамақты, киімді, баспананы қалай табатыны туралы, сондай – ақ, олардың өмірін не жақсартатыны туралы ғылым. Адамдардың көпшілігі күнде немен айналысады, экономика соны зерттейді, яғни адамдардың іс – әрекет, қызметін зерттейді. Сенің шаруашылығыңа не әсер етеді, соы бәрін экономика зерттейді деуге болады. Бәрінің құны, бағасы бар. Бәріне төлеуге тура келеді. Не істесеңіз де әрқашан өнім және шығын болады. Бір нәрсені ойланатын болсаңыз, сіздің шығындарыңыз – уақыт және жаңа ойларыңыздың тууына себепкер болған алдыңғы ойларыңыз. Білімің – шығын, ойларың – өнім болып табылады. Не істесеңіз де, аз мөлшерде болсын сіз уақыт жұмсайсыз.</a:t>
            </a:r>
            <a:endParaRPr lang="ru-RU" dirty="0"/>
          </a:p>
        </p:txBody>
      </p:sp>
      <p:sp>
        <p:nvSpPr>
          <p:cNvPr id="5" name="TextBox 4"/>
          <p:cNvSpPr txBox="1"/>
          <p:nvPr/>
        </p:nvSpPr>
        <p:spPr>
          <a:xfrm>
            <a:off x="2051720" y="332656"/>
            <a:ext cx="5644109"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kk-KZ" sz="3200" dirty="0" smtClean="0"/>
              <a:t>3. Экономиканы білу – пайда.</a:t>
            </a:r>
            <a:endParaRPr lang="ru-RU"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1196752"/>
            <a:ext cx="8229600" cy="4525963"/>
          </a:xfrm>
        </p:spPr>
        <p:txBody>
          <a:bodyPr>
            <a:normAutofit lnSpcReduction="10000"/>
          </a:bodyPr>
          <a:lstStyle/>
          <a:p>
            <a:pPr algn="just">
              <a:buNone/>
            </a:pPr>
            <a:r>
              <a:rPr lang="kk-KZ" dirty="0" smtClean="0"/>
              <a:t>     Білімге қатысты уақытыңызды экономика тілімен айтқанда, капиталдық салым деп атауға болады. Деніңіз сау, себебі жақсы тамақтанасыз, спортпен айналысасыз. Бұл – өз десаулығыңызға салған салым. Бұл да – капиталдық салым. Капитал дегеніміз – жинақталған байлық. Сенің басты капиталын – сенің өзің. Сенің ең басты, маңызды өнімің – сен қалай өмір сүресің – сол. Экономика – біздің тұрмысымыз. «Егер әрбір адам экономиканы білсе, сол мемлекет күшті» - деген әйгілі Аристотель. Сондықтан, экономиканы білу – пайда дейміз.</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kk-KZ" b="1" dirty="0" smtClean="0"/>
              <a:t/>
            </a:r>
            <a:br>
              <a:rPr lang="kk-KZ" b="1" dirty="0" smtClean="0"/>
            </a:br>
            <a:r>
              <a:rPr lang="kk-KZ" b="1" dirty="0" smtClean="0"/>
              <a:t>Мақсаты:</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pPr algn="just">
              <a:buNone/>
            </a:pPr>
            <a:r>
              <a:rPr lang="kk-KZ" dirty="0" smtClean="0"/>
              <a:t>    </a:t>
            </a:r>
            <a:r>
              <a:rPr lang="kk-KZ" sz="4800" dirty="0" smtClean="0"/>
              <a:t>Студенттерге экономика туралы түсінік беру, оның түрлерімен таныстыру, оның адам өміріндегі алатын орны туралы әңгімелеу. </a:t>
            </a:r>
            <a:endParaRPr lang="ru-RU" sz="4800" dirty="0" smtClean="0"/>
          </a:p>
          <a:p>
            <a:pPr>
              <a:buNone/>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908720"/>
            <a:ext cx="7772400" cy="1143000"/>
          </a:xfrm>
        </p:spPr>
        <p:txBody>
          <a:bodyPr>
            <a:normAutofit fontScale="90000"/>
          </a:bodyPr>
          <a:lstStyle/>
          <a:p>
            <a:r>
              <a:rPr lang="kk-KZ" b="1" dirty="0" smtClean="0"/>
              <a:t/>
            </a:r>
            <a:br>
              <a:rPr lang="kk-KZ" b="1" dirty="0" smtClean="0"/>
            </a:br>
            <a:r>
              <a:rPr lang="kk-KZ" b="1" dirty="0" smtClean="0"/>
              <a:t/>
            </a:r>
            <a:br>
              <a:rPr lang="kk-KZ" b="1" dirty="0" smtClean="0"/>
            </a:br>
            <a:r>
              <a:rPr lang="kk-KZ" b="1" dirty="0" smtClean="0"/>
              <a:t/>
            </a:r>
            <a:br>
              <a:rPr lang="kk-KZ" b="1" dirty="0" smtClean="0"/>
            </a:br>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92500" lnSpcReduction="10000"/>
          </a:bodyPr>
          <a:lstStyle/>
          <a:p>
            <a:pPr>
              <a:buNone/>
            </a:pPr>
            <a:r>
              <a:rPr lang="kk-KZ" dirty="0" smtClean="0"/>
              <a:t>1. Экономика нені білдіреді?</a:t>
            </a:r>
            <a:endParaRPr lang="ru-RU" dirty="0" smtClean="0"/>
          </a:p>
          <a:p>
            <a:pPr>
              <a:buNone/>
            </a:pPr>
            <a:r>
              <a:rPr lang="kk-KZ" dirty="0" smtClean="0"/>
              <a:t>2. Экономика қандай тілден енген сөз?</a:t>
            </a:r>
            <a:endParaRPr lang="ru-RU" dirty="0" smtClean="0"/>
          </a:p>
          <a:p>
            <a:pPr>
              <a:buNone/>
            </a:pPr>
            <a:r>
              <a:rPr lang="kk-KZ" dirty="0" smtClean="0"/>
              <a:t>3. Экономика адам өмірінің қай кезеңінен бастап араласады?</a:t>
            </a:r>
            <a:endParaRPr lang="ru-RU" dirty="0" smtClean="0"/>
          </a:p>
          <a:p>
            <a:pPr>
              <a:buNone/>
            </a:pPr>
            <a:r>
              <a:rPr lang="kk-KZ" dirty="0" smtClean="0"/>
              <a:t>4. Отбасы экономикасы дегеніміз не?</a:t>
            </a:r>
            <a:endParaRPr lang="ru-RU" dirty="0" smtClean="0"/>
          </a:p>
          <a:p>
            <a:pPr>
              <a:buNone/>
            </a:pPr>
            <a:r>
              <a:rPr lang="kk-KZ" dirty="0" smtClean="0"/>
              <a:t>5. Нарықтық экономика дегеніміз не?</a:t>
            </a:r>
            <a:endParaRPr lang="ru-RU" dirty="0" smtClean="0"/>
          </a:p>
          <a:p>
            <a:pPr>
              <a:buNone/>
            </a:pPr>
            <a:r>
              <a:rPr lang="kk-KZ" dirty="0" smtClean="0"/>
              <a:t>6. Нарықтық экономиканың неше заңы бар?</a:t>
            </a:r>
            <a:endParaRPr lang="ru-RU" dirty="0" smtClean="0"/>
          </a:p>
          <a:p>
            <a:pPr>
              <a:buNone/>
            </a:pPr>
            <a:r>
              <a:rPr lang="kk-KZ" dirty="0" smtClean="0"/>
              <a:t>7. Қалтарыстағы экономика дегеніміз не?</a:t>
            </a:r>
            <a:endParaRPr lang="ru-RU" dirty="0" smtClean="0"/>
          </a:p>
          <a:p>
            <a:pPr>
              <a:buNone/>
            </a:pPr>
            <a:r>
              <a:rPr lang="kk-KZ" dirty="0" smtClean="0"/>
              <a:t>8. Экономиканы білу не үшін қажет?</a:t>
            </a:r>
            <a:endParaRPr lang="ru-RU" dirty="0" smtClean="0"/>
          </a:p>
          <a:p>
            <a:pPr>
              <a:buNone/>
            </a:pPr>
            <a:r>
              <a:rPr lang="kk-KZ" dirty="0" smtClean="0"/>
              <a:t>9.Экономиканың  адам өміріндегі орны қандай?</a:t>
            </a:r>
            <a:endParaRPr lang="ru-RU" dirty="0" smtClean="0"/>
          </a:p>
          <a:p>
            <a:pPr>
              <a:buNone/>
            </a:pPr>
            <a:r>
              <a:rPr lang="kk-KZ" dirty="0" smtClean="0"/>
              <a:t>10. Өзіңізді үнемшіл адам деп санайсыз ба?</a:t>
            </a:r>
            <a:endParaRPr lang="ru-RU" dirty="0" smtClean="0"/>
          </a:p>
          <a:p>
            <a:pPr>
              <a:buNone/>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pPr>
              <a:buNone/>
            </a:pPr>
            <a:r>
              <a:rPr lang="kk-KZ" dirty="0" smtClean="0"/>
              <a:t>1.Жекеева К.О., Әбдірахманова Қ.Ж. «Қазақ тілі» А -2010</a:t>
            </a:r>
            <a:endParaRPr lang="ru-RU" dirty="0" smtClean="0"/>
          </a:p>
          <a:p>
            <a:pPr>
              <a:buNone/>
            </a:pPr>
            <a:r>
              <a:rPr lang="kk-KZ" dirty="0" smtClean="0"/>
              <a:t>2.Күзекова З.С. «Қазақ тілі». Экономистерге арналған оқу құралы, Алматы, 2011</a:t>
            </a:r>
            <a:endParaRPr lang="ru-RU" dirty="0" smtClean="0"/>
          </a:p>
          <a:p>
            <a:pPr>
              <a:buNone/>
            </a:pPr>
            <a:r>
              <a:rPr lang="kk-KZ" dirty="0" smtClean="0"/>
              <a:t>3. Ақжанова А., Өтегенова К. «Кәсіби қазақ тілі». Астана, 2010</a:t>
            </a:r>
            <a:endParaRPr lang="ru-RU" dirty="0" smtClean="0"/>
          </a:p>
          <a:p>
            <a:pPr>
              <a:buNone/>
            </a:pPr>
            <a:r>
              <a:rPr lang="kk-KZ" dirty="0" smtClean="0"/>
              <a:t>4. Жекеева К.О., Әбдірахманова Қ.Ж. «Қазақ тілі» А -2010</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Жоспар</a:t>
            </a:r>
            <a:r>
              <a:rPr lang="kk-KZ" dirty="0" smtClean="0"/>
              <a:t>: </a:t>
            </a:r>
            <a:endParaRPr lang="ru-RU" dirty="0"/>
          </a:p>
        </p:txBody>
      </p:sp>
      <p:sp>
        <p:nvSpPr>
          <p:cNvPr id="3" name="Содержимое 2"/>
          <p:cNvSpPr>
            <a:spLocks noGrp="1"/>
          </p:cNvSpPr>
          <p:nvPr>
            <p:ph sz="quarter" idx="1"/>
          </p:nvPr>
        </p:nvSpPr>
        <p:spPr/>
        <p:txBody>
          <a:bodyPr/>
          <a:lstStyle/>
          <a:p>
            <a:pPr>
              <a:buNone/>
            </a:pPr>
            <a:r>
              <a:rPr lang="kk-KZ" sz="4400" dirty="0" smtClean="0"/>
              <a:t>1. Экономика туралы түсінік.</a:t>
            </a:r>
            <a:endParaRPr lang="ru-RU" sz="4400" dirty="0" smtClean="0"/>
          </a:p>
          <a:p>
            <a:pPr>
              <a:buNone/>
            </a:pPr>
            <a:r>
              <a:rPr lang="kk-KZ" sz="4400" dirty="0" smtClean="0"/>
              <a:t>2. Экономика түрлері.</a:t>
            </a:r>
            <a:endParaRPr lang="ru-RU" sz="4400" dirty="0" smtClean="0"/>
          </a:p>
          <a:p>
            <a:pPr>
              <a:buNone/>
            </a:pPr>
            <a:r>
              <a:rPr lang="kk-KZ" sz="4400" dirty="0" smtClean="0"/>
              <a:t>3. Экономиканы білу – пайда.</a:t>
            </a:r>
            <a:endParaRPr lang="ru-RU" sz="4400" dirty="0" smtClean="0"/>
          </a:p>
          <a:p>
            <a:pPr>
              <a:buNone/>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dirty="0" smtClean="0"/>
              <a:t/>
            </a:r>
            <a:br>
              <a:rPr lang="kk-KZ" dirty="0" smtClean="0"/>
            </a:br>
            <a:r>
              <a:rPr lang="kk-KZ" b="1" dirty="0" smtClean="0">
                <a:solidFill>
                  <a:schemeClr val="accent1"/>
                </a:solidFill>
              </a:rPr>
              <a:t>1. Экономика туралы түсінік.</a:t>
            </a:r>
            <a:r>
              <a:rPr lang="ru-RU" b="1" dirty="0" smtClean="0">
                <a:solidFill>
                  <a:schemeClr val="accent1"/>
                </a:solidFill>
              </a:rPr>
              <a:t/>
            </a:r>
            <a:br>
              <a:rPr lang="ru-RU" b="1" dirty="0" smtClean="0">
                <a:solidFill>
                  <a:schemeClr val="accent1"/>
                </a:solidFill>
              </a:rPr>
            </a:br>
            <a:endParaRPr lang="ru-RU" b="1" dirty="0">
              <a:solidFill>
                <a:schemeClr val="accent1"/>
              </a:solidFill>
            </a:endParaRPr>
          </a:p>
        </p:txBody>
      </p:sp>
      <p:sp>
        <p:nvSpPr>
          <p:cNvPr id="3" name="Содержимое 2"/>
          <p:cNvSpPr>
            <a:spLocks noGrp="1"/>
          </p:cNvSpPr>
          <p:nvPr>
            <p:ph sz="quarter" idx="1"/>
          </p:nvPr>
        </p:nvSpPr>
        <p:spPr>
          <a:xfrm>
            <a:off x="539552" y="1600200"/>
            <a:ext cx="8352928" cy="4525963"/>
          </a:xfrm>
          <a:solidFill>
            <a:schemeClr val="accent2">
              <a:lumMod val="40000"/>
              <a:lumOff val="60000"/>
            </a:schemeClr>
          </a:solidFill>
        </p:spPr>
        <p:txBody>
          <a:bodyPr/>
          <a:lstStyle/>
          <a:p>
            <a:pPr algn="just">
              <a:buNone/>
            </a:pPr>
            <a:r>
              <a:rPr lang="kk-KZ" sz="4000" dirty="0" smtClean="0"/>
              <a:t>     </a:t>
            </a:r>
            <a:r>
              <a:rPr lang="kk-KZ" sz="4000" b="1" dirty="0" smtClean="0">
                <a:solidFill>
                  <a:srgbClr val="FF0000"/>
                </a:solidFill>
              </a:rPr>
              <a:t> Экономика </a:t>
            </a:r>
            <a:r>
              <a:rPr lang="kk-KZ" sz="4000" dirty="0" smtClean="0"/>
              <a:t>– бұл үй шаруашылығын басқару өнері дегенді білдіретін көне грек сөзі. Өте қарапайым түрде айтатын болсақ, экономика дегеніміз – өзіміздің тұрмысымыз.</a:t>
            </a:r>
            <a:endParaRPr lang="ru-RU" sz="4000" dirty="0" smtClean="0"/>
          </a:p>
          <a:p>
            <a:pPr>
              <a:buNone/>
            </a:pP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908720"/>
            <a:ext cx="8229600" cy="5217443"/>
          </a:xfrm>
        </p:spPr>
        <p:txBody>
          <a:bodyPr>
            <a:normAutofit fontScale="92500"/>
          </a:bodyPr>
          <a:lstStyle/>
          <a:p>
            <a:pPr algn="just">
              <a:buNone/>
            </a:pPr>
            <a:r>
              <a:rPr lang="kk-KZ" dirty="0" smtClean="0"/>
              <a:t>        Экономиканы табиғатпен салыстыруға болады. Экономика да, табиғат та объективті. Экономика заңдары табиғат заңдары сияқты объективтік сипат алады. Егер табиғатты түсінбесек, табиғат байлығын игере алмаймыз. Экономика да солай. Егер экономиканы жақсы білсек, ол бізге байлық, пайда әкеледі. Базарға шыққанда, сіз кімнің тауарын аласыз, кімге сатасыз, канша аласыз, бәрі есептеу – экономика. Мамандық таңдар кезде сіз ойланасыз, қай мамандық қоғамға көбірек қажет – сіз оны да есептейсіз, күнделікті өмірде қандай мамандарға сұраныс көп, дәрігер ме, экономист пе, заңгер ме, оқытушы ма, инженер ме – мұны білу де – экономика, яғни экономикаы білмесек, тұрмысымыз төмендей береді.</a:t>
            </a:r>
            <a:endParaRPr lang="ru-RU" dirty="0" smtClean="0"/>
          </a:p>
          <a:p>
            <a:pPr algn="just">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8229600" cy="5649491"/>
          </a:xfrm>
        </p:spPr>
        <p:txBody>
          <a:bodyPr>
            <a:normAutofit/>
          </a:bodyPr>
          <a:lstStyle/>
          <a:p>
            <a:pPr algn="just">
              <a:buNone/>
            </a:pPr>
            <a:r>
              <a:rPr lang="kk-KZ" dirty="0" smtClean="0"/>
              <a:t>         Экономика сіз өмірге келген күннен бастап – ақ сіздің өміріңізге араласа бастайды. Жігіт үйленеді, қыз тұрмысқа шығады, кішкентай мемлекет пайда болады. Ал кішкентай мемлекетіңіздің шаруашылығын басқару үлкен өнер. Сонымен сіздің күнделікті тұрмысыңыздың бәрі экономикадан тұрады. Шет елдерде жастар үйленген кезде некелік келісімшарт жасайды. Кәдімгі екі мемлекет сияқты. Ол келісімшартта көп мәселе қаралады. Болашағымыз бала десек, сол некелік келісімшартта баланың болашағына дейін ойластырылған. Біздің елде бұл жоқ. Яғни ұрпаққа нені қалдырамын, ұрпағым нені жалғастырады деп ойлау да – экономика. </a:t>
            </a:r>
            <a:endParaRPr lang="ru-RU"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692696"/>
            <a:ext cx="8229600" cy="5433467"/>
          </a:xfrm>
        </p:spPr>
        <p:txBody>
          <a:bodyPr>
            <a:normAutofit/>
          </a:bodyPr>
          <a:lstStyle/>
          <a:p>
            <a:pPr algn="just">
              <a:buNone/>
            </a:pPr>
            <a:r>
              <a:rPr lang="kk-KZ" dirty="0" smtClean="0"/>
              <a:t>    Ал ұрпақ үшін күрес, ұрпақ үшін еңбек ету, өмір сүру де – экономика, себебі сіз баланы жеткізу үшін, аяғынан тұрғызу үшін, көп нәрсені есептейсіз, сіз ауырмауды ойлайсыз, шаршамауды ойлайсыз, бала үшін өзіңіздің күшті болуыңызды ойлайсыз, сонымен өзіңізді ойлау, денсаулығыңызды ойлау – бәрі де экономика. Экономика байлыққа, бақытқа, тыныштыққа барар жол.</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kk-KZ" dirty="0" smtClean="0"/>
              <a:t/>
            </a:r>
            <a:br>
              <a:rPr lang="kk-KZ" dirty="0" smtClean="0"/>
            </a:br>
            <a:r>
              <a:rPr lang="kk-KZ" b="1" dirty="0" smtClean="0">
                <a:solidFill>
                  <a:schemeClr val="accent1"/>
                </a:solidFill>
              </a:rPr>
              <a:t>2. Экономика түрлері.</a:t>
            </a:r>
            <a:r>
              <a:rPr lang="ru-RU" b="1" dirty="0" smtClean="0">
                <a:solidFill>
                  <a:schemeClr val="accent1"/>
                </a:solidFill>
              </a:rPr>
              <a:t/>
            </a:r>
            <a:br>
              <a:rPr lang="ru-RU" b="1" dirty="0" smtClean="0">
                <a:solidFill>
                  <a:schemeClr val="accent1"/>
                </a:solidFill>
              </a:rPr>
            </a:br>
            <a:endParaRPr lang="ru-RU" b="1" dirty="0">
              <a:solidFill>
                <a:schemeClr val="accent1"/>
              </a:solidFill>
            </a:endParaRPr>
          </a:p>
        </p:txBody>
      </p:sp>
      <p:sp>
        <p:nvSpPr>
          <p:cNvPr id="3" name="Содержимое 2"/>
          <p:cNvSpPr>
            <a:spLocks noGrp="1"/>
          </p:cNvSpPr>
          <p:nvPr>
            <p:ph sz="quarter" idx="1"/>
          </p:nvPr>
        </p:nvSpPr>
        <p:spPr/>
        <p:style>
          <a:lnRef idx="3">
            <a:schemeClr val="lt1"/>
          </a:lnRef>
          <a:fillRef idx="1">
            <a:schemeClr val="accent2"/>
          </a:fillRef>
          <a:effectRef idx="1">
            <a:schemeClr val="accent2"/>
          </a:effectRef>
          <a:fontRef idx="minor">
            <a:schemeClr val="lt1"/>
          </a:fontRef>
        </p:style>
        <p:txBody>
          <a:bodyPr/>
          <a:lstStyle/>
          <a:p>
            <a:pPr>
              <a:buNone/>
            </a:pPr>
            <a:endParaRPr lang="kk-KZ" dirty="0" smtClean="0"/>
          </a:p>
          <a:p>
            <a:pPr algn="just">
              <a:buNone/>
            </a:pPr>
            <a:r>
              <a:rPr lang="kk-KZ" sz="3600" dirty="0" smtClean="0"/>
              <a:t>                      </a:t>
            </a:r>
          </a:p>
          <a:p>
            <a:pPr algn="just">
              <a:buNone/>
            </a:pPr>
            <a:r>
              <a:rPr lang="kk-KZ" sz="3600" dirty="0" smtClean="0"/>
              <a:t>        </a:t>
            </a:r>
            <a:endParaRPr lang="ru-RU" sz="3600" b="1" dirty="0" smtClean="0">
              <a:solidFill>
                <a:srgbClr val="0070C0"/>
              </a:solidFill>
            </a:endParaRPr>
          </a:p>
          <a:p>
            <a:pPr>
              <a:buNone/>
            </a:pPr>
            <a:endParaRPr lang="ru-RU" dirty="0"/>
          </a:p>
        </p:txBody>
      </p:sp>
      <p:graphicFrame>
        <p:nvGraphicFramePr>
          <p:cNvPr id="4" name="Схема 3"/>
          <p:cNvGraphicFramePr/>
          <p:nvPr/>
        </p:nvGraphicFramePr>
        <p:xfrm>
          <a:off x="1259632"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Отбасы экономикасы.</a:t>
            </a:r>
            <a:r>
              <a:rPr lang="kk-KZ" dirty="0" smtClean="0"/>
              <a:t> </a:t>
            </a:r>
            <a:endParaRPr lang="ru-RU" dirty="0"/>
          </a:p>
        </p:txBody>
      </p:sp>
      <p:sp>
        <p:nvSpPr>
          <p:cNvPr id="3" name="Содержимое 2"/>
          <p:cNvSpPr>
            <a:spLocks noGrp="1"/>
          </p:cNvSpPr>
          <p:nvPr>
            <p:ph sz="quarter" idx="1"/>
          </p:nvPr>
        </p:nvSpPr>
        <p:spPr/>
        <p:txBody>
          <a:bodyPr>
            <a:normAutofit lnSpcReduction="10000"/>
          </a:bodyPr>
          <a:lstStyle/>
          <a:p>
            <a:pPr algn="just">
              <a:buNone/>
            </a:pPr>
            <a:r>
              <a:rPr lang="kk-KZ" dirty="0" smtClean="0"/>
              <a:t>      Отбасының әр мүшесінің еңбекпен тапқан табысы олардың ортақ игілігіне, тамағына, рухани мүдделеріне, жол және пәтер ақысын төлеуге, т.б. тіршілікке қажетті мұқтажына жұмсалатын қаржыға айналды. Тапқан табысты қажетіне қарай жұмсау әркімнің өз ықтияры. Алайда кімнің де болсын табан ақы, маңдай терімен келген табысын орынды жеріне үнемдеп жұмсауы отбасының күнделікті қажетін толық қамтамасыз етіп, отбасының береке – бірлігі мен бала тәрбиесіне де зор ықпал ететінін ескермеуге болмайды. </a:t>
            </a:r>
            <a:endParaRPr lang="ru-RU" dirty="0" smtClean="0"/>
          </a:p>
          <a:p>
            <a:pPr>
              <a:buNone/>
            </a:pP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88</TotalTime>
  <Words>1339</Words>
  <Application>Microsoft Office PowerPoint</Application>
  <PresentationFormat>Экран (4:3)</PresentationFormat>
  <Paragraphs>137</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Справедливость</vt:lpstr>
      <vt:lpstr>Экономика. Экономиканы білу – пайда. </vt:lpstr>
      <vt:lpstr> Мақсаты: </vt:lpstr>
      <vt:lpstr>Жоспар: </vt:lpstr>
      <vt:lpstr> 1. Экономика туралы түсінік. </vt:lpstr>
      <vt:lpstr>Слайд 5</vt:lpstr>
      <vt:lpstr>Слайд 6</vt:lpstr>
      <vt:lpstr>Слайд 7</vt:lpstr>
      <vt:lpstr> 2. Экономика түрлері. </vt:lpstr>
      <vt:lpstr>Отбасы экономикасы. </vt:lpstr>
      <vt:lpstr>Слайд 10</vt:lpstr>
      <vt:lpstr>Слайд 11</vt:lpstr>
      <vt:lpstr>Слайд 12</vt:lpstr>
      <vt:lpstr>Слайд 13</vt:lpstr>
      <vt:lpstr>Слайд 14</vt:lpstr>
      <vt:lpstr>Слайд 15</vt:lpstr>
      <vt:lpstr>Слайд 16</vt:lpstr>
      <vt:lpstr>Қалтарыстағы экономика. </vt:lpstr>
      <vt:lpstr>Слайд 18</vt:lpstr>
      <vt:lpstr>Слайд 19</vt:lpstr>
      <vt:lpstr>    Тақырыпты бекітуге арналған сұрақтар: </vt:lpstr>
      <vt:lpstr> 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Экономика. Экономиканы білу – пайда. </dc:title>
  <dc:creator>User</dc:creator>
  <cp:lastModifiedBy>User</cp:lastModifiedBy>
  <cp:revision>11</cp:revision>
  <dcterms:created xsi:type="dcterms:W3CDTF">2014-01-29T17:46:35Z</dcterms:created>
  <dcterms:modified xsi:type="dcterms:W3CDTF">2014-03-25T18:33:47Z</dcterms:modified>
</cp:coreProperties>
</file>